
<file path=[Content_Types].xml><?xml version="1.0" encoding="utf-8"?>
<Types xmlns="http://schemas.openxmlformats.org/package/2006/content-types">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media/image1.jpeg" ContentType="image/jpeg"/>
  <Override PartName="/ppt/media/image8.png" ContentType="image/png"/>
  <Override PartName="/ppt/media/image2.jpeg" ContentType="image/jpeg"/>
  <Override PartName="/ppt/media/image6.jpeg" ContentType="image/jpeg"/>
  <Override PartName="/ppt/media/image4.png" ContentType="image/png"/>
  <Override PartName="/ppt/media/image3.wmf" ContentType="image/x-wmf"/>
  <Override PartName="/ppt/media/image5.png" ContentType="image/png"/>
  <Override PartName="/ppt/media/image7.png" ContentType="image/png"/>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_rels/presentation.xml.rels" ContentType="application/vnd.openxmlformats-package.relationships+xml"/>
  <Override PartName="/ppt/slides/slide26.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23.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25.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0.xml.rels" ContentType="application/vnd.openxmlformats-package.relationships+xml"/>
  <Override PartName="/ppt/slides/_rels/slide21.xml.rels" ContentType="application/vnd.openxmlformats-package.relationships+xml"/>
  <Override PartName="/ppt/slides/_rels/slide22.xml.rels" ContentType="application/vnd.openxmlformats-package.relationships+xml"/>
  <Override PartName="/ppt/slides/_rels/slide23.xml.rels" ContentType="application/vnd.openxmlformats-package.relationships+xml"/>
  <Override PartName="/ppt/slides/_rels/slide24.xml.rels" ContentType="application/vnd.openxmlformats-package.relationships+xml"/>
  <Override PartName="/ppt/slides/_rels/slide25.xml.rels" ContentType="application/vnd.openxmlformats-package.relationships+xml"/>
  <Override PartName="/ppt/slides/_rels/slide26.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Lst>
  <p:sldSz cx="9144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5.png"/>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png"/><Relationship Id="rId3" Type="http://schemas.openxmlformats.org/officeDocument/2006/relationships/image" Target="../media/image8.png"/>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8" name="PlaceHolder 2"/>
          <p:cNvSpPr>
            <a:spLocks noGrp="1"/>
          </p:cNvSpPr>
          <p:nvPr>
            <p:ph type="subTitle"/>
          </p:nvPr>
        </p:nvSpPr>
        <p:spPr>
          <a:xfrm>
            <a:off x="457200" y="1604520"/>
            <a:ext cx="8229240" cy="3977280"/>
          </a:xfrm>
          <a:prstGeom prst="rect">
            <a:avLst/>
          </a:prstGeom>
        </p:spPr>
        <p:txBody>
          <a:bodyPr lIns="0" rIns="0" tIns="0" bIns="0" anchor="ctr"/>
          <a:p>
            <a:pPr algn="ctr"/>
            <a:endParaRPr b="0" lang="it-IT" sz="3200" spc="-1" strike="noStrike">
              <a:solidFill>
                <a:srgbClr val="000000"/>
              </a:solidFill>
              <a:uFill>
                <a:solidFill>
                  <a:srgbClr val="ffffff"/>
                </a:solidFill>
              </a:u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10" name="PlaceHolder 2"/>
          <p:cNvSpPr>
            <a:spLocks noGrp="1"/>
          </p:cNvSpPr>
          <p:nvPr>
            <p:ph type="body"/>
          </p:nvPr>
        </p:nvSpPr>
        <p:spPr>
          <a:xfrm>
            <a:off x="457200" y="1604520"/>
            <a:ext cx="822924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12" name="PlaceHolder 2"/>
          <p:cNvSpPr>
            <a:spLocks noGrp="1"/>
          </p:cNvSpPr>
          <p:nvPr>
            <p:ph type="body"/>
          </p:nvPr>
        </p:nvSpPr>
        <p:spPr>
          <a:xfrm>
            <a:off x="45720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13" name="PlaceHolder 3"/>
          <p:cNvSpPr>
            <a:spLocks noGrp="1"/>
          </p:cNvSpPr>
          <p:nvPr>
            <p:ph type="body"/>
          </p:nvPr>
        </p:nvSpPr>
        <p:spPr>
          <a:xfrm>
            <a:off x="467424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 name="PlaceHolder 1"/>
          <p:cNvSpPr>
            <a:spLocks noGrp="1"/>
          </p:cNvSpPr>
          <p:nvPr>
            <p:ph type="subTitle"/>
          </p:nvPr>
        </p:nvSpPr>
        <p:spPr>
          <a:xfrm>
            <a:off x="457200" y="273600"/>
            <a:ext cx="8229240" cy="5307840"/>
          </a:xfrm>
          <a:prstGeom prst="rect">
            <a:avLst/>
          </a:prstGeom>
        </p:spPr>
        <p:txBody>
          <a:bodyPr lIns="0" rIns="0" tIns="0" bIns="0" anchor="ctr"/>
          <a:p>
            <a:pPr algn="ctr"/>
            <a:endParaRPr b="0" lang="it-IT" sz="3200" spc="-1" strike="noStrike">
              <a:solidFill>
                <a:srgbClr val="000000"/>
              </a:solidFill>
              <a:uFill>
                <a:solidFill>
                  <a:srgbClr val="ffffff"/>
                </a:solidFill>
              </a:u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6"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17" name="PlaceHolder 2"/>
          <p:cNvSpPr>
            <a:spLocks noGrp="1"/>
          </p:cNvSpPr>
          <p:nvPr>
            <p:ph type="body"/>
          </p:nvPr>
        </p:nvSpPr>
        <p:spPr>
          <a:xfrm>
            <a:off x="45720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18" name="PlaceHolder 3"/>
          <p:cNvSpPr>
            <a:spLocks noGrp="1"/>
          </p:cNvSpPr>
          <p:nvPr>
            <p:ph type="body"/>
          </p:nvPr>
        </p:nvSpPr>
        <p:spPr>
          <a:xfrm>
            <a:off x="45720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19" name="PlaceHolder 4"/>
          <p:cNvSpPr>
            <a:spLocks noGrp="1"/>
          </p:cNvSpPr>
          <p:nvPr>
            <p:ph type="body"/>
          </p:nvPr>
        </p:nvSpPr>
        <p:spPr>
          <a:xfrm>
            <a:off x="467424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21" name="PlaceHolder 2"/>
          <p:cNvSpPr>
            <a:spLocks noGrp="1"/>
          </p:cNvSpPr>
          <p:nvPr>
            <p:ph type="body"/>
          </p:nvPr>
        </p:nvSpPr>
        <p:spPr>
          <a:xfrm>
            <a:off x="45720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22" name="PlaceHolder 3"/>
          <p:cNvSpPr>
            <a:spLocks noGrp="1"/>
          </p:cNvSpPr>
          <p:nvPr>
            <p:ph type="body"/>
          </p:nvPr>
        </p:nvSpPr>
        <p:spPr>
          <a:xfrm>
            <a:off x="467424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23" name="PlaceHolder 4"/>
          <p:cNvSpPr>
            <a:spLocks noGrp="1"/>
          </p:cNvSpPr>
          <p:nvPr>
            <p:ph type="body"/>
          </p:nvPr>
        </p:nvSpPr>
        <p:spPr>
          <a:xfrm>
            <a:off x="467424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25" name="PlaceHolder 2"/>
          <p:cNvSpPr>
            <a:spLocks noGrp="1"/>
          </p:cNvSpPr>
          <p:nvPr>
            <p:ph type="body"/>
          </p:nvPr>
        </p:nvSpPr>
        <p:spPr>
          <a:xfrm>
            <a:off x="45720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26" name="PlaceHolder 3"/>
          <p:cNvSpPr>
            <a:spLocks noGrp="1"/>
          </p:cNvSpPr>
          <p:nvPr>
            <p:ph type="body"/>
          </p:nvPr>
        </p:nvSpPr>
        <p:spPr>
          <a:xfrm>
            <a:off x="467424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27" name="PlaceHolder 4"/>
          <p:cNvSpPr>
            <a:spLocks noGrp="1"/>
          </p:cNvSpPr>
          <p:nvPr>
            <p:ph type="body"/>
          </p:nvPr>
        </p:nvSpPr>
        <p:spPr>
          <a:xfrm>
            <a:off x="457200" y="3682080"/>
            <a:ext cx="822924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29" name="PlaceHolder 2"/>
          <p:cNvSpPr>
            <a:spLocks noGrp="1"/>
          </p:cNvSpPr>
          <p:nvPr>
            <p:ph type="body"/>
          </p:nvPr>
        </p:nvSpPr>
        <p:spPr>
          <a:xfrm>
            <a:off x="457200" y="1604520"/>
            <a:ext cx="822924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30" name="PlaceHolder 3"/>
          <p:cNvSpPr>
            <a:spLocks noGrp="1"/>
          </p:cNvSpPr>
          <p:nvPr>
            <p:ph type="body"/>
          </p:nvPr>
        </p:nvSpPr>
        <p:spPr>
          <a:xfrm>
            <a:off x="457200" y="3682080"/>
            <a:ext cx="822924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32" name="PlaceHolder 2"/>
          <p:cNvSpPr>
            <a:spLocks noGrp="1"/>
          </p:cNvSpPr>
          <p:nvPr>
            <p:ph type="body"/>
          </p:nvPr>
        </p:nvSpPr>
        <p:spPr>
          <a:xfrm>
            <a:off x="45720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33" name="PlaceHolder 3"/>
          <p:cNvSpPr>
            <a:spLocks noGrp="1"/>
          </p:cNvSpPr>
          <p:nvPr>
            <p:ph type="body"/>
          </p:nvPr>
        </p:nvSpPr>
        <p:spPr>
          <a:xfrm>
            <a:off x="467424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34" name="PlaceHolder 4"/>
          <p:cNvSpPr>
            <a:spLocks noGrp="1"/>
          </p:cNvSpPr>
          <p:nvPr>
            <p:ph type="body"/>
          </p:nvPr>
        </p:nvSpPr>
        <p:spPr>
          <a:xfrm>
            <a:off x="467424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35" name="PlaceHolder 5"/>
          <p:cNvSpPr>
            <a:spLocks noGrp="1"/>
          </p:cNvSpPr>
          <p:nvPr>
            <p:ph type="body"/>
          </p:nvPr>
        </p:nvSpPr>
        <p:spPr>
          <a:xfrm>
            <a:off x="45720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6"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37" name="PlaceHolder 2"/>
          <p:cNvSpPr>
            <a:spLocks noGrp="1"/>
          </p:cNvSpPr>
          <p:nvPr>
            <p:ph type="body"/>
          </p:nvPr>
        </p:nvSpPr>
        <p:spPr>
          <a:xfrm>
            <a:off x="457200" y="1604520"/>
            <a:ext cx="822924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38" name="PlaceHolder 3"/>
          <p:cNvSpPr>
            <a:spLocks noGrp="1"/>
          </p:cNvSpPr>
          <p:nvPr>
            <p:ph type="body"/>
          </p:nvPr>
        </p:nvSpPr>
        <p:spPr>
          <a:xfrm>
            <a:off x="457200" y="1604520"/>
            <a:ext cx="822924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pic>
        <p:nvPicPr>
          <p:cNvPr id="39" name="" descr=""/>
          <p:cNvPicPr/>
          <p:nvPr/>
        </p:nvPicPr>
        <p:blipFill>
          <a:blip r:embed="rId2"/>
          <a:stretch/>
        </p:blipFill>
        <p:spPr>
          <a:xfrm>
            <a:off x="2079000" y="1604520"/>
            <a:ext cx="4984920" cy="3977280"/>
          </a:xfrm>
          <a:prstGeom prst="rect">
            <a:avLst/>
          </a:prstGeom>
          <a:ln>
            <a:noFill/>
          </a:ln>
        </p:spPr>
      </p:pic>
      <p:pic>
        <p:nvPicPr>
          <p:cNvPr id="40" name="" descr=""/>
          <p:cNvPicPr/>
          <p:nvPr/>
        </p:nvPicPr>
        <p:blipFill>
          <a:blip r:embed="rId3"/>
          <a:stretch/>
        </p:blipFill>
        <p:spPr>
          <a:xfrm>
            <a:off x="2079000" y="1604520"/>
            <a:ext cx="4984920" cy="3977280"/>
          </a:xfrm>
          <a:prstGeom prst="rect">
            <a:avLst/>
          </a:prstGeom>
          <a:ln>
            <a:noFill/>
          </a:ln>
        </p:spPr>
      </p:pic>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47" name="PlaceHolder 2"/>
          <p:cNvSpPr>
            <a:spLocks noGrp="1"/>
          </p:cNvSpPr>
          <p:nvPr>
            <p:ph type="subTitle"/>
          </p:nvPr>
        </p:nvSpPr>
        <p:spPr>
          <a:xfrm>
            <a:off x="457200" y="1604520"/>
            <a:ext cx="8229240" cy="3977280"/>
          </a:xfrm>
          <a:prstGeom prst="rect">
            <a:avLst/>
          </a:prstGeom>
        </p:spPr>
        <p:txBody>
          <a:bodyPr lIns="0" rIns="0" tIns="0" bIns="0" anchor="ctr"/>
          <a:p>
            <a:pPr algn="ctr"/>
            <a:endParaRPr b="0" lang="it-IT" sz="3200" spc="-1" strike="noStrike">
              <a:solidFill>
                <a:srgbClr val="000000"/>
              </a:solidFill>
              <a:uFill>
                <a:solidFill>
                  <a:srgbClr val="ffffff"/>
                </a:solidFill>
              </a:uFill>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49" name="PlaceHolder 2"/>
          <p:cNvSpPr>
            <a:spLocks noGrp="1"/>
          </p:cNvSpPr>
          <p:nvPr>
            <p:ph type="body"/>
          </p:nvPr>
        </p:nvSpPr>
        <p:spPr>
          <a:xfrm>
            <a:off x="457200" y="1604520"/>
            <a:ext cx="822924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51" name="PlaceHolder 2"/>
          <p:cNvSpPr>
            <a:spLocks noGrp="1"/>
          </p:cNvSpPr>
          <p:nvPr>
            <p:ph type="body"/>
          </p:nvPr>
        </p:nvSpPr>
        <p:spPr>
          <a:xfrm>
            <a:off x="45720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52" name="PlaceHolder 3"/>
          <p:cNvSpPr>
            <a:spLocks noGrp="1"/>
          </p:cNvSpPr>
          <p:nvPr>
            <p:ph type="body"/>
          </p:nvPr>
        </p:nvSpPr>
        <p:spPr>
          <a:xfrm>
            <a:off x="467424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457200" y="273600"/>
            <a:ext cx="8229240" cy="5307840"/>
          </a:xfrm>
          <a:prstGeom prst="rect">
            <a:avLst/>
          </a:prstGeom>
        </p:spPr>
        <p:txBody>
          <a:bodyPr lIns="0" rIns="0" tIns="0" bIns="0" anchor="ctr"/>
          <a:p>
            <a:pPr algn="ctr"/>
            <a:endParaRPr b="0" lang="it-IT" sz="3200" spc="-1" strike="noStrike">
              <a:solidFill>
                <a:srgbClr val="000000"/>
              </a:solidFill>
              <a:uFill>
                <a:solidFill>
                  <a:srgbClr val="ffffff"/>
                </a:solidFill>
              </a:uFill>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56" name="PlaceHolder 2"/>
          <p:cNvSpPr>
            <a:spLocks noGrp="1"/>
          </p:cNvSpPr>
          <p:nvPr>
            <p:ph type="body"/>
          </p:nvPr>
        </p:nvSpPr>
        <p:spPr>
          <a:xfrm>
            <a:off x="45720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57" name="PlaceHolder 3"/>
          <p:cNvSpPr>
            <a:spLocks noGrp="1"/>
          </p:cNvSpPr>
          <p:nvPr>
            <p:ph type="body"/>
          </p:nvPr>
        </p:nvSpPr>
        <p:spPr>
          <a:xfrm>
            <a:off x="45720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58" name="PlaceHolder 4"/>
          <p:cNvSpPr>
            <a:spLocks noGrp="1"/>
          </p:cNvSpPr>
          <p:nvPr>
            <p:ph type="body"/>
          </p:nvPr>
        </p:nvSpPr>
        <p:spPr>
          <a:xfrm>
            <a:off x="467424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60" name="PlaceHolder 2"/>
          <p:cNvSpPr>
            <a:spLocks noGrp="1"/>
          </p:cNvSpPr>
          <p:nvPr>
            <p:ph type="body"/>
          </p:nvPr>
        </p:nvSpPr>
        <p:spPr>
          <a:xfrm>
            <a:off x="457200" y="1604520"/>
            <a:ext cx="401580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61" name="PlaceHolder 3"/>
          <p:cNvSpPr>
            <a:spLocks noGrp="1"/>
          </p:cNvSpPr>
          <p:nvPr>
            <p:ph type="body"/>
          </p:nvPr>
        </p:nvSpPr>
        <p:spPr>
          <a:xfrm>
            <a:off x="467424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62" name="PlaceHolder 4"/>
          <p:cNvSpPr>
            <a:spLocks noGrp="1"/>
          </p:cNvSpPr>
          <p:nvPr>
            <p:ph type="body"/>
          </p:nvPr>
        </p:nvSpPr>
        <p:spPr>
          <a:xfrm>
            <a:off x="467424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64" name="PlaceHolder 2"/>
          <p:cNvSpPr>
            <a:spLocks noGrp="1"/>
          </p:cNvSpPr>
          <p:nvPr>
            <p:ph type="body"/>
          </p:nvPr>
        </p:nvSpPr>
        <p:spPr>
          <a:xfrm>
            <a:off x="45720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65" name="PlaceHolder 3"/>
          <p:cNvSpPr>
            <a:spLocks noGrp="1"/>
          </p:cNvSpPr>
          <p:nvPr>
            <p:ph type="body"/>
          </p:nvPr>
        </p:nvSpPr>
        <p:spPr>
          <a:xfrm>
            <a:off x="467424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66" name="PlaceHolder 4"/>
          <p:cNvSpPr>
            <a:spLocks noGrp="1"/>
          </p:cNvSpPr>
          <p:nvPr>
            <p:ph type="body"/>
          </p:nvPr>
        </p:nvSpPr>
        <p:spPr>
          <a:xfrm>
            <a:off x="457200" y="3682080"/>
            <a:ext cx="822924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68" name="PlaceHolder 2"/>
          <p:cNvSpPr>
            <a:spLocks noGrp="1"/>
          </p:cNvSpPr>
          <p:nvPr>
            <p:ph type="body"/>
          </p:nvPr>
        </p:nvSpPr>
        <p:spPr>
          <a:xfrm>
            <a:off x="457200" y="1604520"/>
            <a:ext cx="822924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69" name="PlaceHolder 3"/>
          <p:cNvSpPr>
            <a:spLocks noGrp="1"/>
          </p:cNvSpPr>
          <p:nvPr>
            <p:ph type="body"/>
          </p:nvPr>
        </p:nvSpPr>
        <p:spPr>
          <a:xfrm>
            <a:off x="457200" y="3682080"/>
            <a:ext cx="822924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71" name="PlaceHolder 2"/>
          <p:cNvSpPr>
            <a:spLocks noGrp="1"/>
          </p:cNvSpPr>
          <p:nvPr>
            <p:ph type="body"/>
          </p:nvPr>
        </p:nvSpPr>
        <p:spPr>
          <a:xfrm>
            <a:off x="45720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72" name="PlaceHolder 3"/>
          <p:cNvSpPr>
            <a:spLocks noGrp="1"/>
          </p:cNvSpPr>
          <p:nvPr>
            <p:ph type="body"/>
          </p:nvPr>
        </p:nvSpPr>
        <p:spPr>
          <a:xfrm>
            <a:off x="4674240" y="160452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73" name="PlaceHolder 4"/>
          <p:cNvSpPr>
            <a:spLocks noGrp="1"/>
          </p:cNvSpPr>
          <p:nvPr>
            <p:ph type="body"/>
          </p:nvPr>
        </p:nvSpPr>
        <p:spPr>
          <a:xfrm>
            <a:off x="467424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74" name="PlaceHolder 5"/>
          <p:cNvSpPr>
            <a:spLocks noGrp="1"/>
          </p:cNvSpPr>
          <p:nvPr>
            <p:ph type="body"/>
          </p:nvPr>
        </p:nvSpPr>
        <p:spPr>
          <a:xfrm>
            <a:off x="457200" y="3682080"/>
            <a:ext cx="4015800" cy="189684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457200" y="273600"/>
            <a:ext cx="8229240" cy="1144800"/>
          </a:xfrm>
          <a:prstGeom prst="rect">
            <a:avLst/>
          </a:prstGeom>
        </p:spPr>
        <p:txBody>
          <a:bodyPr lIns="0" rIns="0" tIns="0" bIns="0" anchor="ctr"/>
          <a:p>
            <a:endParaRPr b="0" lang="en-US" sz="4400" spc="-1" strike="noStrike">
              <a:solidFill>
                <a:srgbClr val="000000"/>
              </a:solidFill>
              <a:uFill>
                <a:solidFill>
                  <a:srgbClr val="ffffff"/>
                </a:solidFill>
              </a:uFill>
              <a:latin typeface="Arial"/>
            </a:endParaRPr>
          </a:p>
        </p:txBody>
      </p:sp>
      <p:sp>
        <p:nvSpPr>
          <p:cNvPr id="76" name="PlaceHolder 2"/>
          <p:cNvSpPr>
            <a:spLocks noGrp="1"/>
          </p:cNvSpPr>
          <p:nvPr>
            <p:ph type="body"/>
          </p:nvPr>
        </p:nvSpPr>
        <p:spPr>
          <a:xfrm>
            <a:off x="457200" y="1604520"/>
            <a:ext cx="822924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sp>
        <p:nvSpPr>
          <p:cNvPr id="77" name="PlaceHolder 3"/>
          <p:cNvSpPr>
            <a:spLocks noGrp="1"/>
          </p:cNvSpPr>
          <p:nvPr>
            <p:ph type="body"/>
          </p:nvPr>
        </p:nvSpPr>
        <p:spPr>
          <a:xfrm>
            <a:off x="457200" y="1604520"/>
            <a:ext cx="8229240" cy="3977280"/>
          </a:xfrm>
          <a:prstGeom prst="rect">
            <a:avLst/>
          </a:prstGeom>
        </p:spPr>
        <p:txBody>
          <a:bodyPr lIns="0" rIns="0" tIns="0" bIns="0"/>
          <a:p>
            <a:endParaRPr b="0" lang="en-US" sz="3200" spc="-1" strike="noStrike">
              <a:solidFill>
                <a:srgbClr val="000000"/>
              </a:solidFill>
              <a:uFill>
                <a:solidFill>
                  <a:srgbClr val="ffffff"/>
                </a:solidFill>
              </a:uFill>
              <a:latin typeface="Calibri"/>
            </a:endParaRPr>
          </a:p>
        </p:txBody>
      </p:sp>
      <p:pic>
        <p:nvPicPr>
          <p:cNvPr id="78" name="" descr=""/>
          <p:cNvPicPr/>
          <p:nvPr/>
        </p:nvPicPr>
        <p:blipFill>
          <a:blip r:embed="rId2"/>
          <a:stretch/>
        </p:blipFill>
        <p:spPr>
          <a:xfrm>
            <a:off x="2079000" y="1604520"/>
            <a:ext cx="4984920" cy="3977280"/>
          </a:xfrm>
          <a:prstGeom prst="rect">
            <a:avLst/>
          </a:prstGeom>
          <a:ln>
            <a:noFill/>
          </a:ln>
        </p:spPr>
      </p:pic>
      <p:pic>
        <p:nvPicPr>
          <p:cNvPr id="79" name="" descr=""/>
          <p:cNvPicPr/>
          <p:nvPr/>
        </p:nvPicPr>
        <p:blipFill>
          <a:blip r:embed="rId3"/>
          <a:stretch/>
        </p:blipFill>
        <p:spPr>
          <a:xfrm>
            <a:off x="2079000" y="1604520"/>
            <a:ext cx="4984920" cy="3977280"/>
          </a:xfrm>
          <a:prstGeom prst="rect">
            <a:avLst/>
          </a:prstGeom>
          <a:ln>
            <a:noFill/>
          </a:ln>
        </p:spPr>
      </p:pic>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jpeg"/><Relationship Id="rId3" Type="http://schemas.openxmlformats.org/officeDocument/2006/relationships/image" Target="../media/image2.jpeg"/><Relationship Id="rId4" Type="http://schemas.openxmlformats.org/officeDocument/2006/relationships/image" Target="../media/image3.wmf"/><Relationship Id="rId5" Type="http://schemas.openxmlformats.org/officeDocument/2006/relationships/slideLayout" Target="../slideLayouts/slideLayout1.xml"/><Relationship Id="rId6" Type="http://schemas.openxmlformats.org/officeDocument/2006/relationships/slideLayout" Target="../slideLayouts/slideLayout2.xml"/><Relationship Id="rId7" Type="http://schemas.openxmlformats.org/officeDocument/2006/relationships/slideLayout" Target="../slideLayouts/slideLayout3.xml"/><Relationship Id="rId8" Type="http://schemas.openxmlformats.org/officeDocument/2006/relationships/slideLayout" Target="../slideLayouts/slideLayout4.xml"/><Relationship Id="rId9" Type="http://schemas.openxmlformats.org/officeDocument/2006/relationships/slideLayout" Target="../slideLayouts/slideLayout5.xml"/><Relationship Id="rId10" Type="http://schemas.openxmlformats.org/officeDocument/2006/relationships/slideLayout" Target="../slideLayouts/slideLayout6.xml"/><Relationship Id="rId11" Type="http://schemas.openxmlformats.org/officeDocument/2006/relationships/slideLayout" Target="../slideLayouts/slideLayout7.xml"/><Relationship Id="rId12" Type="http://schemas.openxmlformats.org/officeDocument/2006/relationships/slideLayout" Target="../slideLayouts/slideLayout8.xml"/><Relationship Id="rId13" Type="http://schemas.openxmlformats.org/officeDocument/2006/relationships/slideLayout" Target="../slideLayouts/slideLayout9.xml"/><Relationship Id="rId14" Type="http://schemas.openxmlformats.org/officeDocument/2006/relationships/slideLayout" Target="../slideLayouts/slideLayout10.xml"/><Relationship Id="rId15" Type="http://schemas.openxmlformats.org/officeDocument/2006/relationships/slideLayout" Target="../slideLayouts/slideLayout11.xml"/><Relationship Id="rId16"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6.jpeg"/><Relationship Id="rId3" Type="http://schemas.openxmlformats.org/officeDocument/2006/relationships/slideLayout" Target="../slideLayouts/slideLayout13.xml"/><Relationship Id="rId4" Type="http://schemas.openxmlformats.org/officeDocument/2006/relationships/slideLayout" Target="../slideLayouts/slideLayout14.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 Id="rId9" Type="http://schemas.openxmlformats.org/officeDocument/2006/relationships/slideLayout" Target="../slideLayouts/slideLayout19.xml"/><Relationship Id="rId10" Type="http://schemas.openxmlformats.org/officeDocument/2006/relationships/slideLayout" Target="../slideLayouts/slideLayout20.xml"/><Relationship Id="rId11" Type="http://schemas.openxmlformats.org/officeDocument/2006/relationships/slideLayout" Target="../slideLayouts/slideLayout21.xml"/><Relationship Id="rId12" Type="http://schemas.openxmlformats.org/officeDocument/2006/relationships/slideLayout" Target="../slideLayouts/slideLayout22.xml"/><Relationship Id="rId13" Type="http://schemas.openxmlformats.org/officeDocument/2006/relationships/slideLayout" Target="../slideLayouts/slideLayout23.xml"/><Relationship Id="rId14"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0" name="Picture 1" descr=""/>
          <p:cNvPicPr/>
          <p:nvPr/>
        </p:nvPicPr>
        <p:blipFill>
          <a:blip r:embed="rId2"/>
          <a:stretch/>
        </p:blipFill>
        <p:spPr>
          <a:xfrm>
            <a:off x="0" y="0"/>
            <a:ext cx="9143640" cy="6857640"/>
          </a:xfrm>
          <a:prstGeom prst="rect">
            <a:avLst/>
          </a:prstGeom>
          <a:ln w="9360">
            <a:noFill/>
          </a:ln>
        </p:spPr>
      </p:pic>
      <p:sp>
        <p:nvSpPr>
          <p:cNvPr id="1" name="CustomShape 1" hidden="1"/>
          <p:cNvSpPr/>
          <p:nvPr/>
        </p:nvSpPr>
        <p:spPr>
          <a:xfrm>
            <a:off x="3851280" y="6556320"/>
            <a:ext cx="1488600" cy="242640"/>
          </a:xfrm>
          <a:prstGeom prst="rect">
            <a:avLst/>
          </a:prstGeom>
          <a:noFill/>
          <a:ln>
            <a:noFill/>
          </a:ln>
        </p:spPr>
        <p:style>
          <a:lnRef idx="0"/>
          <a:fillRef idx="0"/>
          <a:effectRef idx="0"/>
          <a:fontRef idx="minor"/>
        </p:style>
        <p:txBody>
          <a:bodyPr lIns="90000" rIns="90000" tIns="45000" bIns="45000"/>
          <a:p>
            <a:pPr algn="ctr">
              <a:lnSpc>
                <a:spcPct val="100000"/>
              </a:lnSpc>
            </a:pPr>
            <a:fld id="{CA713C06-7AEB-4810-8D78-A6A5117C3F24}" type="slidenum">
              <a:rPr b="0" lang="it-IT" sz="1000" spc="-1" strike="noStrike">
                <a:solidFill>
                  <a:srgbClr val="ffffff"/>
                </a:solidFill>
                <a:uFill>
                  <a:solidFill>
                    <a:srgbClr val="ffffff"/>
                  </a:solidFill>
                </a:uFill>
                <a:latin typeface="Arial"/>
              </a:rPr>
              <a:t>&lt;numero&gt;</a:t>
            </a:fld>
            <a:endParaRPr b="0" lang="it-IT" sz="1800" spc="-1" strike="noStrike">
              <a:solidFill>
                <a:srgbClr val="000000"/>
              </a:solidFill>
              <a:uFill>
                <a:solidFill>
                  <a:srgbClr val="ffffff"/>
                </a:solidFill>
              </a:uFill>
              <a:latin typeface="Arial"/>
            </a:endParaRPr>
          </a:p>
        </p:txBody>
      </p:sp>
      <p:sp>
        <p:nvSpPr>
          <p:cNvPr id="2" name="CustomShape 2" hidden="1"/>
          <p:cNvSpPr/>
          <p:nvPr/>
        </p:nvSpPr>
        <p:spPr>
          <a:xfrm>
            <a:off x="5016600" y="139680"/>
            <a:ext cx="3809520" cy="272880"/>
          </a:xfrm>
          <a:prstGeom prst="rect">
            <a:avLst/>
          </a:prstGeom>
          <a:noFill/>
          <a:ln>
            <a:noFill/>
          </a:ln>
        </p:spPr>
        <p:style>
          <a:lnRef idx="0"/>
          <a:fillRef idx="0"/>
          <a:effectRef idx="0"/>
          <a:fontRef idx="minor"/>
        </p:style>
        <p:txBody>
          <a:bodyPr lIns="90000" rIns="90000" tIns="45000" bIns="45000"/>
          <a:p>
            <a:pPr algn="r">
              <a:lnSpc>
                <a:spcPct val="100000"/>
              </a:lnSpc>
            </a:pPr>
            <a:r>
              <a:rPr b="0" lang="it-IT" sz="1200" spc="-1" strike="noStrike">
                <a:solidFill>
                  <a:srgbClr val="ffffff"/>
                </a:solidFill>
                <a:uFill>
                  <a:solidFill>
                    <a:srgbClr val="ffffff"/>
                  </a:solidFill>
                </a:uFill>
                <a:latin typeface="Arial"/>
              </a:rPr>
              <a:t>Presentation Title</a:t>
            </a:r>
            <a:endParaRPr b="0" lang="it-IT" sz="1800" spc="-1" strike="noStrike">
              <a:solidFill>
                <a:srgbClr val="000000"/>
              </a:solidFill>
              <a:uFill>
                <a:solidFill>
                  <a:srgbClr val="ffffff"/>
                </a:solidFill>
              </a:uFill>
              <a:latin typeface="Arial"/>
            </a:endParaRPr>
          </a:p>
        </p:txBody>
      </p:sp>
      <p:pic>
        <p:nvPicPr>
          <p:cNvPr id="3" name="Picture 2" descr=""/>
          <p:cNvPicPr/>
          <p:nvPr/>
        </p:nvPicPr>
        <p:blipFill>
          <a:blip r:embed="rId3"/>
          <a:stretch/>
        </p:blipFill>
        <p:spPr>
          <a:xfrm>
            <a:off x="0" y="0"/>
            <a:ext cx="9143640" cy="6857640"/>
          </a:xfrm>
          <a:prstGeom prst="rect">
            <a:avLst/>
          </a:prstGeom>
          <a:ln w="9360">
            <a:noFill/>
          </a:ln>
        </p:spPr>
      </p:pic>
      <p:pic>
        <p:nvPicPr>
          <p:cNvPr id="4" name="Picture 8" descr=""/>
          <p:cNvPicPr/>
          <p:nvPr/>
        </p:nvPicPr>
        <p:blipFill>
          <a:blip r:embed="rId4"/>
          <a:stretch/>
        </p:blipFill>
        <p:spPr>
          <a:xfrm>
            <a:off x="417600" y="1768320"/>
            <a:ext cx="2334960" cy="2336400"/>
          </a:xfrm>
          <a:prstGeom prst="rect">
            <a:avLst/>
          </a:prstGeom>
          <a:ln w="9360">
            <a:noFill/>
          </a:ln>
        </p:spPr>
      </p:pic>
      <p:sp>
        <p:nvSpPr>
          <p:cNvPr id="5" name="PlaceHolder 3"/>
          <p:cNvSpPr>
            <a:spLocks noGrp="1"/>
          </p:cNvSpPr>
          <p:nvPr>
            <p:ph type="title"/>
          </p:nvPr>
        </p:nvSpPr>
        <p:spPr>
          <a:xfrm>
            <a:off x="3066120" y="2846880"/>
            <a:ext cx="5026320" cy="689760"/>
          </a:xfrm>
          <a:prstGeom prst="rect">
            <a:avLst/>
          </a:prstGeom>
        </p:spPr>
        <p:txBody>
          <a:bodyPr lIns="90000" rIns="90000" tIns="45000" bIns="45000"/>
          <a:p>
            <a:pPr>
              <a:lnSpc>
                <a:spcPct val="100000"/>
              </a:lnSpc>
            </a:pPr>
            <a:r>
              <a:rPr b="0" lang="en-US" sz="3000" spc="-1" strike="noStrike">
                <a:solidFill>
                  <a:srgbClr val="282a32"/>
                </a:solidFill>
                <a:uFill>
                  <a:solidFill>
                    <a:srgbClr val="ffffff"/>
                  </a:solidFill>
                </a:uFill>
                <a:latin typeface="Arial"/>
              </a:rPr>
              <a:t>Fare clic per modificare lo stile del titolo</a:t>
            </a:r>
            <a:endParaRPr b="0" lang="en-US" sz="4400" spc="-1" strike="noStrike">
              <a:solidFill>
                <a:srgbClr val="000000"/>
              </a:solidFill>
              <a:uFill>
                <a:solidFill>
                  <a:srgbClr val="ffffff"/>
                </a:solidFill>
              </a:uFill>
              <a:latin typeface="Arial"/>
            </a:endParaRPr>
          </a:p>
        </p:txBody>
      </p:sp>
      <p:sp>
        <p:nvSpPr>
          <p:cNvPr id="6" name="PlaceHolder 4"/>
          <p:cNvSpPr>
            <a:spLocks noGrp="1"/>
          </p:cNvSpPr>
          <p:nvPr>
            <p:ph type="body"/>
          </p:nvPr>
        </p:nvSpPr>
        <p:spPr>
          <a:xfrm>
            <a:off x="457200" y="1604520"/>
            <a:ext cx="8229240" cy="3977280"/>
          </a:xfrm>
          <a:prstGeom prst="rect">
            <a:avLst/>
          </a:prstGeom>
        </p:spPr>
        <p:txBody>
          <a:bodyPr lIns="0" rIns="0" tIns="0" bIns="0"/>
          <a:p>
            <a:pPr marL="432000" indent="-324000">
              <a:buClr>
                <a:srgbClr val="000000"/>
              </a:buClr>
              <a:buSzPct val="45000"/>
              <a:buFont typeface="Wingdings" charset="2"/>
              <a:buChar char=""/>
            </a:pPr>
            <a:r>
              <a:rPr b="0" lang="en-US" sz="3200" spc="-1" strike="noStrike">
                <a:solidFill>
                  <a:srgbClr val="000000"/>
                </a:solidFill>
                <a:uFill>
                  <a:solidFill>
                    <a:srgbClr val="ffffff"/>
                  </a:solidFill>
                </a:uFill>
                <a:latin typeface="Calibri"/>
              </a:rPr>
              <a:t>Fai clic per modificare il formato del testo della struttura</a:t>
            </a:r>
            <a:endParaRPr b="0" lang="en-US" sz="3200" spc="-1" strike="noStrike">
              <a:solidFill>
                <a:srgbClr val="000000"/>
              </a:solidFill>
              <a:uFill>
                <a:solidFill>
                  <a:srgbClr val="ffffff"/>
                </a:solidFill>
              </a:uFill>
              <a:latin typeface="Calibri"/>
            </a:endParaRPr>
          </a:p>
          <a:p>
            <a:pPr lvl="1" marL="864000" indent="-324000">
              <a:buClr>
                <a:srgbClr val="000000"/>
              </a:buClr>
              <a:buSzPct val="75000"/>
              <a:buFont typeface="Symbol" charset="2"/>
              <a:buChar char=""/>
            </a:pPr>
            <a:r>
              <a:rPr b="0" lang="en-US" sz="2400" spc="-1" strike="noStrike">
                <a:solidFill>
                  <a:srgbClr val="000000"/>
                </a:solidFill>
                <a:uFill>
                  <a:solidFill>
                    <a:srgbClr val="ffffff"/>
                  </a:solidFill>
                </a:uFill>
                <a:latin typeface="Calibri"/>
              </a:rPr>
              <a:t>Secondo livello struttura</a:t>
            </a:r>
            <a:endParaRPr b="0" lang="en-US" sz="2400" spc="-1" strike="noStrike">
              <a:solidFill>
                <a:srgbClr val="000000"/>
              </a:solidFill>
              <a:uFill>
                <a:solidFill>
                  <a:srgbClr val="ffffff"/>
                </a:solidFill>
              </a:uFill>
              <a:latin typeface="Calibri"/>
            </a:endParaRPr>
          </a:p>
          <a:p>
            <a:pPr lvl="2" marL="1296000" indent="-288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Terzo livello struttura</a:t>
            </a:r>
            <a:endParaRPr b="0" lang="en-US" sz="2000" spc="-1" strike="noStrike">
              <a:solidFill>
                <a:srgbClr val="000000"/>
              </a:solidFill>
              <a:uFill>
                <a:solidFill>
                  <a:srgbClr val="ffffff"/>
                </a:solidFill>
              </a:uFill>
              <a:latin typeface="Calibri"/>
            </a:endParaRPr>
          </a:p>
          <a:p>
            <a:pPr lvl="3" marL="1728000" indent="-216000">
              <a:buClr>
                <a:srgbClr val="000000"/>
              </a:buClr>
              <a:buSzPct val="75000"/>
              <a:buFont typeface="Symbol" charset="2"/>
              <a:buChar char=""/>
            </a:pPr>
            <a:r>
              <a:rPr b="0" lang="en-US" sz="2000" spc="-1" strike="noStrike">
                <a:solidFill>
                  <a:srgbClr val="000000"/>
                </a:solidFill>
                <a:uFill>
                  <a:solidFill>
                    <a:srgbClr val="ffffff"/>
                  </a:solidFill>
                </a:uFill>
                <a:latin typeface="Calibri"/>
              </a:rPr>
              <a:t>Quarto livello struttura</a:t>
            </a:r>
            <a:endParaRPr b="0" lang="en-US" sz="2000" spc="-1" strike="noStrike">
              <a:solidFill>
                <a:srgbClr val="000000"/>
              </a:solidFill>
              <a:uFill>
                <a:solidFill>
                  <a:srgbClr val="ffffff"/>
                </a:solidFill>
              </a:uFill>
              <a:latin typeface="Calibri"/>
            </a:endParaRPr>
          </a:p>
          <a:p>
            <a:pPr lvl="4" marL="2160000" indent="-216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Quinto livello struttura</a:t>
            </a:r>
            <a:endParaRPr b="0" lang="en-US" sz="2000" spc="-1" strike="noStrike">
              <a:solidFill>
                <a:srgbClr val="000000"/>
              </a:solidFill>
              <a:uFill>
                <a:solidFill>
                  <a:srgbClr val="ffffff"/>
                </a:solidFill>
              </a:uFill>
              <a:latin typeface="Calibri"/>
            </a:endParaRPr>
          </a:p>
          <a:p>
            <a:pPr lvl="5" marL="2592000" indent="-216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Sesto livello struttura</a:t>
            </a:r>
            <a:endParaRPr b="0" lang="en-US" sz="2000" spc="-1" strike="noStrike">
              <a:solidFill>
                <a:srgbClr val="000000"/>
              </a:solidFill>
              <a:uFill>
                <a:solidFill>
                  <a:srgbClr val="ffffff"/>
                </a:solidFill>
              </a:uFill>
              <a:latin typeface="Calibri"/>
            </a:endParaRPr>
          </a:p>
          <a:p>
            <a:pPr lvl="6" marL="3024000" indent="-216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Settimo livello struttura</a:t>
            </a:r>
            <a:endParaRPr b="0" lang="en-US" sz="2000" spc="-1" strike="noStrike">
              <a:solidFill>
                <a:srgbClr val="000000"/>
              </a:solidFill>
              <a:uFill>
                <a:solidFill>
                  <a:srgbClr val="ffffff"/>
                </a:solidFill>
              </a:uFill>
              <a:latin typeface="Calibri"/>
            </a:endParaRPr>
          </a:p>
        </p:txBody>
      </p:sp>
    </p:spTree>
  </p:cSld>
  <p:clrMap bg1="lt1" bg2="lt2" tx1="dk1" tx2="dk2" accent1="accent1" accent2="accent2" accent3="accent3" accent4="accent4" accent5="accent5" accent6="accent6" hlink="hlink" folHlink="folHlink"/>
  <p:sldLayoutIdLst>
    <p:sldLayoutId id="2147483649" r:id="rId5"/>
    <p:sldLayoutId id="2147483650" r:id="rId6"/>
    <p:sldLayoutId id="2147483651" r:id="rId7"/>
    <p:sldLayoutId id="2147483652" r:id="rId8"/>
    <p:sldLayoutId id="2147483653" r:id="rId9"/>
    <p:sldLayoutId id="2147483654" r:id="rId10"/>
    <p:sldLayoutId id="2147483655" r:id="rId11"/>
    <p:sldLayoutId id="2147483656" r:id="rId12"/>
    <p:sldLayoutId id="2147483657" r:id="rId13"/>
    <p:sldLayoutId id="2147483658" r:id="rId14"/>
    <p:sldLayoutId id="2147483659" r:id="rId15"/>
    <p:sldLayoutId id="2147483660" r:id="rId16"/>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1" name="Picture 1" descr=""/>
          <p:cNvPicPr/>
          <p:nvPr/>
        </p:nvPicPr>
        <p:blipFill>
          <a:blip r:embed="rId2"/>
          <a:stretch/>
        </p:blipFill>
        <p:spPr>
          <a:xfrm>
            <a:off x="0" y="0"/>
            <a:ext cx="9143640" cy="6857640"/>
          </a:xfrm>
          <a:prstGeom prst="rect">
            <a:avLst/>
          </a:prstGeom>
          <a:ln w="9360">
            <a:noFill/>
          </a:ln>
        </p:spPr>
      </p:pic>
      <p:sp>
        <p:nvSpPr>
          <p:cNvPr id="42" name="CustomShape 1"/>
          <p:cNvSpPr/>
          <p:nvPr/>
        </p:nvSpPr>
        <p:spPr>
          <a:xfrm>
            <a:off x="3851280" y="6556320"/>
            <a:ext cx="1488600" cy="242640"/>
          </a:xfrm>
          <a:prstGeom prst="rect">
            <a:avLst/>
          </a:prstGeom>
          <a:noFill/>
          <a:ln>
            <a:noFill/>
          </a:ln>
        </p:spPr>
        <p:style>
          <a:lnRef idx="0"/>
          <a:fillRef idx="0"/>
          <a:effectRef idx="0"/>
          <a:fontRef idx="minor"/>
        </p:style>
      </p:sp>
      <p:sp>
        <p:nvSpPr>
          <p:cNvPr id="43" name="CustomShape 2"/>
          <p:cNvSpPr/>
          <p:nvPr/>
        </p:nvSpPr>
        <p:spPr>
          <a:xfrm>
            <a:off x="5016600" y="139680"/>
            <a:ext cx="3809520" cy="272880"/>
          </a:xfrm>
          <a:prstGeom prst="rect">
            <a:avLst/>
          </a:prstGeom>
          <a:noFill/>
          <a:ln>
            <a:noFill/>
          </a:ln>
        </p:spPr>
        <p:style>
          <a:lnRef idx="0"/>
          <a:fillRef idx="0"/>
          <a:effectRef idx="0"/>
          <a:fontRef idx="minor"/>
        </p:style>
        <p:txBody>
          <a:bodyPr lIns="90000" rIns="90000" tIns="45000" bIns="45000"/>
          <a:p>
            <a:pPr algn="r">
              <a:lnSpc>
                <a:spcPct val="100000"/>
              </a:lnSpc>
            </a:pPr>
            <a:r>
              <a:rPr b="0" lang="it-IT" sz="1200" spc="-1" strike="noStrike">
                <a:solidFill>
                  <a:srgbClr val="ffffff"/>
                </a:solidFill>
                <a:uFill>
                  <a:solidFill>
                    <a:srgbClr val="ffffff"/>
                  </a:solidFill>
                </a:uFill>
                <a:latin typeface="Arial"/>
              </a:rPr>
              <a:t>Presentation Title</a:t>
            </a:r>
            <a:endParaRPr b="0" lang="it-IT" sz="1800" spc="-1" strike="noStrike">
              <a:solidFill>
                <a:srgbClr val="000000"/>
              </a:solidFill>
              <a:uFill>
                <a:solidFill>
                  <a:srgbClr val="ffffff"/>
                </a:solidFill>
              </a:uFill>
              <a:latin typeface="Arial"/>
            </a:endParaRPr>
          </a:p>
        </p:txBody>
      </p:sp>
      <p:sp>
        <p:nvSpPr>
          <p:cNvPr id="44" name="PlaceHolder 3"/>
          <p:cNvSpPr>
            <a:spLocks noGrp="1"/>
          </p:cNvSpPr>
          <p:nvPr>
            <p:ph type="title"/>
          </p:nvPr>
        </p:nvSpPr>
        <p:spPr>
          <a:xfrm>
            <a:off x="457200" y="273600"/>
            <a:ext cx="8229240" cy="1144800"/>
          </a:xfrm>
          <a:prstGeom prst="rect">
            <a:avLst/>
          </a:prstGeom>
        </p:spPr>
        <p:txBody>
          <a:bodyPr lIns="0" rIns="0" tIns="0" bIns="0" anchor="ctr"/>
          <a:p>
            <a:r>
              <a:rPr b="0" lang="en-US" sz="4400" spc="-1" strike="noStrike">
                <a:solidFill>
                  <a:srgbClr val="000000"/>
                </a:solidFill>
                <a:uFill>
                  <a:solidFill>
                    <a:srgbClr val="ffffff"/>
                  </a:solidFill>
                </a:uFill>
                <a:latin typeface="Arial"/>
              </a:rPr>
              <a:t>Fai clic per modificare il formato del testo del titolo</a:t>
            </a:r>
            <a:endParaRPr b="0" lang="en-US" sz="4400" spc="-1" strike="noStrike">
              <a:solidFill>
                <a:srgbClr val="000000"/>
              </a:solidFill>
              <a:uFill>
                <a:solidFill>
                  <a:srgbClr val="ffffff"/>
                </a:solidFill>
              </a:uFill>
              <a:latin typeface="Arial"/>
            </a:endParaRPr>
          </a:p>
        </p:txBody>
      </p:sp>
      <p:sp>
        <p:nvSpPr>
          <p:cNvPr id="45" name="PlaceHolder 4"/>
          <p:cNvSpPr>
            <a:spLocks noGrp="1"/>
          </p:cNvSpPr>
          <p:nvPr>
            <p:ph type="body"/>
          </p:nvPr>
        </p:nvSpPr>
        <p:spPr>
          <a:xfrm>
            <a:off x="457200" y="1604520"/>
            <a:ext cx="8229240" cy="3977280"/>
          </a:xfrm>
          <a:prstGeom prst="rect">
            <a:avLst/>
          </a:prstGeom>
        </p:spPr>
        <p:txBody>
          <a:bodyPr lIns="0" rIns="0" tIns="0" bIns="0"/>
          <a:p>
            <a:pPr marL="432000" indent="-324000">
              <a:buClr>
                <a:srgbClr val="000000"/>
              </a:buClr>
              <a:buSzPct val="45000"/>
              <a:buFont typeface="Wingdings" charset="2"/>
              <a:buChar char=""/>
            </a:pPr>
            <a:r>
              <a:rPr b="0" lang="en-US" sz="3200" spc="-1" strike="noStrike">
                <a:solidFill>
                  <a:srgbClr val="000000"/>
                </a:solidFill>
                <a:uFill>
                  <a:solidFill>
                    <a:srgbClr val="ffffff"/>
                  </a:solidFill>
                </a:uFill>
                <a:latin typeface="Calibri"/>
              </a:rPr>
              <a:t>Fai clic per modificare il formato del testo della struttura</a:t>
            </a:r>
            <a:endParaRPr b="0" lang="en-US" sz="3200" spc="-1" strike="noStrike">
              <a:solidFill>
                <a:srgbClr val="000000"/>
              </a:solidFill>
              <a:uFill>
                <a:solidFill>
                  <a:srgbClr val="ffffff"/>
                </a:solidFill>
              </a:uFill>
              <a:latin typeface="Calibri"/>
            </a:endParaRPr>
          </a:p>
          <a:p>
            <a:pPr lvl="1" marL="864000" indent="-324000">
              <a:buClr>
                <a:srgbClr val="000000"/>
              </a:buClr>
              <a:buSzPct val="75000"/>
              <a:buFont typeface="Symbol" charset="2"/>
              <a:buChar char=""/>
            </a:pPr>
            <a:r>
              <a:rPr b="0" lang="en-US" sz="2400" spc="-1" strike="noStrike">
                <a:solidFill>
                  <a:srgbClr val="000000"/>
                </a:solidFill>
                <a:uFill>
                  <a:solidFill>
                    <a:srgbClr val="ffffff"/>
                  </a:solidFill>
                </a:uFill>
                <a:latin typeface="Calibri"/>
              </a:rPr>
              <a:t>Secondo livello struttura</a:t>
            </a:r>
            <a:endParaRPr b="0" lang="en-US" sz="2400" spc="-1" strike="noStrike">
              <a:solidFill>
                <a:srgbClr val="000000"/>
              </a:solidFill>
              <a:uFill>
                <a:solidFill>
                  <a:srgbClr val="ffffff"/>
                </a:solidFill>
              </a:uFill>
              <a:latin typeface="Calibri"/>
            </a:endParaRPr>
          </a:p>
          <a:p>
            <a:pPr lvl="2" marL="1296000" indent="-288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Terzo livello struttura</a:t>
            </a:r>
            <a:endParaRPr b="0" lang="en-US" sz="2000" spc="-1" strike="noStrike">
              <a:solidFill>
                <a:srgbClr val="000000"/>
              </a:solidFill>
              <a:uFill>
                <a:solidFill>
                  <a:srgbClr val="ffffff"/>
                </a:solidFill>
              </a:uFill>
              <a:latin typeface="Calibri"/>
            </a:endParaRPr>
          </a:p>
          <a:p>
            <a:pPr lvl="3" marL="1728000" indent="-216000">
              <a:buClr>
                <a:srgbClr val="000000"/>
              </a:buClr>
              <a:buSzPct val="75000"/>
              <a:buFont typeface="Symbol" charset="2"/>
              <a:buChar char=""/>
            </a:pPr>
            <a:r>
              <a:rPr b="0" lang="en-US" sz="2000" spc="-1" strike="noStrike">
                <a:solidFill>
                  <a:srgbClr val="000000"/>
                </a:solidFill>
                <a:uFill>
                  <a:solidFill>
                    <a:srgbClr val="ffffff"/>
                  </a:solidFill>
                </a:uFill>
                <a:latin typeface="Calibri"/>
              </a:rPr>
              <a:t>Quarto livello struttura</a:t>
            </a:r>
            <a:endParaRPr b="0" lang="en-US" sz="2000" spc="-1" strike="noStrike">
              <a:solidFill>
                <a:srgbClr val="000000"/>
              </a:solidFill>
              <a:uFill>
                <a:solidFill>
                  <a:srgbClr val="ffffff"/>
                </a:solidFill>
              </a:uFill>
              <a:latin typeface="Calibri"/>
            </a:endParaRPr>
          </a:p>
          <a:p>
            <a:pPr lvl="4" marL="2160000" indent="-216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Quinto livello struttura</a:t>
            </a:r>
            <a:endParaRPr b="0" lang="en-US" sz="2000" spc="-1" strike="noStrike">
              <a:solidFill>
                <a:srgbClr val="000000"/>
              </a:solidFill>
              <a:uFill>
                <a:solidFill>
                  <a:srgbClr val="ffffff"/>
                </a:solidFill>
              </a:uFill>
              <a:latin typeface="Calibri"/>
            </a:endParaRPr>
          </a:p>
          <a:p>
            <a:pPr lvl="5" marL="2592000" indent="-216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Sesto livello struttura</a:t>
            </a:r>
            <a:endParaRPr b="0" lang="en-US" sz="2000" spc="-1" strike="noStrike">
              <a:solidFill>
                <a:srgbClr val="000000"/>
              </a:solidFill>
              <a:uFill>
                <a:solidFill>
                  <a:srgbClr val="ffffff"/>
                </a:solidFill>
              </a:uFill>
              <a:latin typeface="Calibri"/>
            </a:endParaRPr>
          </a:p>
          <a:p>
            <a:pPr lvl="6" marL="3024000" indent="-216000">
              <a:buClr>
                <a:srgbClr val="000000"/>
              </a:buClr>
              <a:buSzPct val="45000"/>
              <a:buFont typeface="Wingdings" charset="2"/>
              <a:buChar char=""/>
            </a:pPr>
            <a:r>
              <a:rPr b="0" lang="en-US" sz="2000" spc="-1" strike="noStrike">
                <a:solidFill>
                  <a:srgbClr val="000000"/>
                </a:solidFill>
                <a:uFill>
                  <a:solidFill>
                    <a:srgbClr val="ffffff"/>
                  </a:solidFill>
                </a:uFill>
                <a:latin typeface="Calibri"/>
              </a:rPr>
              <a:t>Settimo livello struttura</a:t>
            </a:r>
            <a:endParaRPr b="0" lang="en-US" sz="2000" spc="-1" strike="noStrike">
              <a:solidFill>
                <a:srgbClr val="000000"/>
              </a:solidFill>
              <a:uFill>
                <a:solidFill>
                  <a:srgbClr val="ffffff"/>
                </a:solidFill>
              </a:uFill>
              <a:latin typeface="Calibri"/>
            </a:endParaRPr>
          </a:p>
        </p:txBody>
      </p:sp>
    </p:spTree>
  </p:cSld>
  <p:clrMap bg1="lt1" bg2="lt2" tx1="dk1" tx2="dk2" accent1="accent1" accent2="accent2" accent3="accent3" accent4="accent4" accent5="accent5" accent6="accent6" hlink="hlink" folHlink="folHlink"/>
  <p:sldLayoutIdLst>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0" name="TextShape 1"/>
          <p:cNvSpPr txBox="1"/>
          <p:nvPr/>
        </p:nvSpPr>
        <p:spPr>
          <a:xfrm>
            <a:off x="3066120" y="2846880"/>
            <a:ext cx="5026320" cy="3277800"/>
          </a:xfrm>
          <a:prstGeom prst="rect">
            <a:avLst/>
          </a:prstGeom>
          <a:noFill/>
          <a:ln>
            <a:noFill/>
          </a:ln>
        </p:spPr>
        <p:txBody>
          <a:bodyPr lIns="90000" rIns="90000" tIns="45000" bIns="45000"/>
          <a:p>
            <a:pPr algn="ctr">
              <a:lnSpc>
                <a:spcPct val="100000"/>
              </a:lnSpc>
            </a:pPr>
            <a:r>
              <a:rPr b="1" lang="en-US" sz="2400" spc="-1" strike="noStrike">
                <a:solidFill>
                  <a:srgbClr val="4f81bd"/>
                </a:solidFill>
                <a:uFill>
                  <a:solidFill>
                    <a:srgbClr val="ffffff"/>
                  </a:solidFill>
                </a:uFill>
                <a:latin typeface="Verdana"/>
              </a:rPr>
              <a:t>Novità in materia di pubblico impiego dopo la legge anticorruzione e la legge di stabilità 2015</a:t>
            </a:r>
            <a:r>
              <a:rPr b="1" lang="en-US" sz="2800" spc="-1" strike="noStrike">
                <a:solidFill>
                  <a:srgbClr val="4f81bd"/>
                </a:solidFill>
                <a:uFill>
                  <a:solidFill>
                    <a:srgbClr val="ffffff"/>
                  </a:solidFill>
                </a:uFill>
                <a:latin typeface="Verdana"/>
              </a:rPr>
              <a:t>
</a:t>
            </a:r>
            <a:r>
              <a:rPr b="1" lang="en-US" sz="2800" spc="-1" strike="noStrike">
                <a:solidFill>
                  <a:srgbClr val="4f81bd"/>
                </a:solidFill>
                <a:uFill>
                  <a:solidFill>
                    <a:srgbClr val="ffffff"/>
                  </a:solidFill>
                </a:uFill>
                <a:latin typeface="Verdana"/>
              </a:rPr>
              <a:t>
</a:t>
            </a:r>
            <a:r>
              <a:rPr b="1" lang="en-US" sz="1800" spc="-1" strike="noStrike">
                <a:solidFill>
                  <a:srgbClr val="000000"/>
                </a:solidFill>
                <a:uFill>
                  <a:solidFill>
                    <a:srgbClr val="ffffff"/>
                  </a:solidFill>
                </a:uFill>
                <a:latin typeface="Verdana"/>
              </a:rPr>
              <a:t>24 Settembre  2018</a:t>
            </a:r>
            <a:r>
              <a:rPr b="1" lang="en-US" sz="1800" spc="-1" strike="noStrike">
                <a:solidFill>
                  <a:srgbClr val="000000"/>
                </a:solidFill>
                <a:uFill>
                  <a:solidFill>
                    <a:srgbClr val="ffffff"/>
                  </a:solidFill>
                </a:uFill>
                <a:latin typeface="Verdana"/>
              </a:rPr>
              <a:t>
</a:t>
            </a:r>
            <a:r>
              <a:rPr b="1" lang="en-US" sz="1800" spc="-1" strike="noStrike">
                <a:solidFill>
                  <a:srgbClr val="000000"/>
                </a:solidFill>
                <a:uFill>
                  <a:solidFill>
                    <a:srgbClr val="ffffff"/>
                  </a:solidFill>
                </a:uFill>
                <a:latin typeface="Verdana"/>
              </a:rPr>
              <a:t>
</a:t>
            </a:r>
            <a:r>
              <a:rPr b="1" lang="en-US" sz="1800" spc="-1" strike="noStrike">
                <a:solidFill>
                  <a:srgbClr val="000000"/>
                </a:solidFill>
                <a:uFill>
                  <a:solidFill>
                    <a:srgbClr val="ffffff"/>
                  </a:solidFill>
                </a:uFill>
                <a:latin typeface="Verdana"/>
              </a:rPr>
              <a:t>
</a:t>
            </a:r>
            <a:endParaRPr b="0" lang="en-US" sz="4400" spc="-1" strike="noStrike">
              <a:solidFill>
                <a:srgbClr val="000000"/>
              </a:solidFill>
              <a:uFill>
                <a:solidFill>
                  <a:srgbClr val="ffffff"/>
                </a:solidFill>
              </a:uFill>
              <a:latin typeface="Arial"/>
            </a:endParaRPr>
          </a:p>
        </p:txBody>
      </p:sp>
    </p:spTree>
  </p:cSld>
  <p:timing>
    <p:tnLst>
      <p:par>
        <p:cTn id="1" dur="indefinite" restart="never" nodeType="tmRoot">
          <p:childTnLst>
            <p:seq>
              <p:cTn id="2"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1" name="CustomShape 1"/>
          <p:cNvSpPr/>
          <p:nvPr/>
        </p:nvSpPr>
        <p:spPr>
          <a:xfrm>
            <a:off x="495720" y="910440"/>
            <a:ext cx="8032680" cy="4626360"/>
          </a:xfrm>
          <a:prstGeom prst="rect">
            <a:avLst/>
          </a:prstGeom>
          <a:noFill/>
          <a:ln>
            <a:noFill/>
          </a:ln>
        </p:spPr>
        <p:style>
          <a:lnRef idx="0"/>
          <a:fillRef idx="0"/>
          <a:effectRef idx="0"/>
          <a:fontRef idx="minor"/>
        </p:style>
        <p:txBody>
          <a:bodyPr lIns="90000" rIns="90000" tIns="45000" bIns="45000"/>
          <a:p>
            <a:pPr marL="343080" indent="-342720">
              <a:lnSpc>
                <a:spcPct val="100000"/>
              </a:lnSpc>
              <a:buClr>
                <a:srgbClr val="000000"/>
              </a:buClr>
              <a:buFont typeface="StarSymbol"/>
              <a:buAutoNum type="arabicPeriod"/>
            </a:pPr>
            <a:r>
              <a:rPr b="1" lang="it-IT" sz="1600" spc="-1" strike="noStrike">
                <a:solidFill>
                  <a:srgbClr val="000000"/>
                </a:solidFill>
                <a:uFill>
                  <a:solidFill>
                    <a:srgbClr val="ffffff"/>
                  </a:solidFill>
                </a:uFill>
                <a:latin typeface="Arial"/>
              </a:rPr>
              <a:t>Il pubblico impiego: definizione e caratteri</a:t>
            </a:r>
            <a:endParaRPr b="0" lang="it-IT" sz="1800" spc="-1" strike="noStrike">
              <a:solidFill>
                <a:srgbClr val="000000"/>
              </a:solidFill>
              <a:uFill>
                <a:solidFill>
                  <a:srgbClr val="ffffff"/>
                </a:solidFill>
              </a:uFill>
              <a:latin typeface="Arial"/>
            </a:endParaRPr>
          </a:p>
          <a:p>
            <a:pPr>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rapporto di lavoro alle dipendenze delle pubbliche amministrazioni — in genere denominato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pubblico impiego — è quello per cui una persona fisica pone, volontariamente e dietro corrispettivo,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propria attività lavorativa, in modo continuativo, alle dipendenze di una amministrazione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pubblica, assumendo, perciò, uno specifico status con particolari diritti e doveri.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Per effetto della instaurazione di tale rapporto, il dipendente risulta stabilmente inserito nell’organizzazione della P.A. datrice di lavoro, rispetto alla quale, pertanto, è gerarchicamente subordinato; inoltre, la sua prestazione concorre alla realizzazione dei fini istituzionali dell’ente.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rapporto di lavoro pubblico è:</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volontario, perché sia per la costituzione che per la continuazione del rapporto è richiesta la volontà della P.A. e quella del dipendente;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strettamente personale, in quanto la specifica capacità intellettiva e tecnica richiesta e la fiducia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che l’ente deve avere nella persona cui affida la cura dei propri interessi comportano che il rapporto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sia costituito intuitu personae;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bilaterale (sinallagmatico), poiché vi sono diritti e doveri specifici in capo sia al lavoratore che al</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datore di lavoro (prestazione lavorativa/corresponsione della retribuzione);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di subordinazione, essendo la prestazione lavorativa svolta alle dipendenze di una pubblica amministrazione da parte di un soggetto istituzionalmente subordinato alla stessa.</a:t>
            </a:r>
            <a:endParaRPr b="0" lang="it-IT" sz="1800" spc="-1" strike="noStrike">
              <a:solidFill>
                <a:srgbClr val="000000"/>
              </a:solidFill>
              <a:uFill>
                <a:solidFill>
                  <a:srgbClr val="ffffff"/>
                </a:solidFill>
              </a:uFill>
              <a:latin typeface="Arial"/>
            </a:endParaRPr>
          </a:p>
        </p:txBody>
      </p:sp>
    </p:spTree>
  </p:cSld>
  <p:timing>
    <p:tnLst>
      <p:par>
        <p:cTn id="3" dur="indefinite" restart="never" nodeType="tmRoot">
          <p:childTnLst>
            <p:seq>
              <p:cTn id="4" nodeType="mainSeq"/>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2" name="CustomShape 1"/>
          <p:cNvSpPr/>
          <p:nvPr/>
        </p:nvSpPr>
        <p:spPr>
          <a:xfrm>
            <a:off x="752040" y="1012320"/>
            <a:ext cx="7690680" cy="398628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2. Natura giuridica e principi costituzionali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 La peculiarità dell’impiego pubblico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rapporto di lavoro alle dipendenze della P.A. è oggi «privatizzato». In particolare, il D.Lgs. 3-2-</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1993, n. 29 (ora trasfuso nel D.Lgs. 165/2001) ha riformato il pubblico impiego, trasferendo la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relativa disciplina dall’area pubblicistica (dove era prima collocato) a quella privatistica, grazie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alla affermazione per cui i rapporti di lavoro dei dipendenti pubblici sono disciplinati dalle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disposizioni del capo I, titolo II, del libro V del codice civile e dalle legge sui rapporti di lavoro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subordinato nell’impresa, fatte salve le diverse disposizioni contenute nel decreto medesimo.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L’assetto dei rapporti di pubblico impiego è, pertanto, incentrato sul valore dell’autonomia contrattuale (individuale e collettiva).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Si tratta, tuttavia, di un modello misto: alle norme di diritto comune si affiancano, infatti, speciali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disposizioni di legge, regolamento o statuto che introducono discipline limitate ai soli dipendenti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delle amministrazioni pubbliche.</a:t>
            </a:r>
            <a:endParaRPr b="0" lang="it-IT" sz="1800" spc="-1" strike="noStrike">
              <a:solidFill>
                <a:srgbClr val="000000"/>
              </a:solidFill>
              <a:uFill>
                <a:solidFill>
                  <a:srgbClr val="ffffff"/>
                </a:solidFill>
              </a:uFill>
              <a:latin typeface="Arial"/>
            </a:endParaRPr>
          </a:p>
        </p:txBody>
      </p:sp>
    </p:spTree>
  </p:cSld>
  <p:timing>
    <p:tnLst>
      <p:par>
        <p:cTn id="5" dur="indefinite" restart="never" nodeType="tmRoot">
          <p:childTnLst>
            <p:seq>
              <p:cTn id="6"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3" name="CustomShape 1"/>
          <p:cNvSpPr/>
          <p:nvPr/>
        </p:nvSpPr>
        <p:spPr>
          <a:xfrm>
            <a:off x="401760" y="1554480"/>
            <a:ext cx="8272080" cy="2434680"/>
          </a:xfrm>
          <a:prstGeom prst="rect">
            <a:avLst/>
          </a:prstGeom>
          <a:noFill/>
          <a:ln>
            <a:noFill/>
          </a:ln>
        </p:spPr>
        <p:style>
          <a:lnRef idx="0"/>
          <a:fillRef idx="0"/>
          <a:effectRef idx="0"/>
          <a:fontRef idx="minor"/>
        </p:style>
        <p:txBody>
          <a:bodyPr lIns="90000" rIns="90000" tIns="45000" bIns="45000"/>
          <a:p>
            <a:pPr marL="343080" indent="-342720" algn="just">
              <a:lnSpc>
                <a:spcPct val="100000"/>
              </a:lnSpc>
              <a:buClr>
                <a:srgbClr val="000000"/>
              </a:buClr>
              <a:buFont typeface="StarSymbol"/>
              <a:buAutoNum type="alphaUcParenR" startAt="2"/>
            </a:pPr>
            <a:r>
              <a:rPr b="0" lang="it-IT" sz="1400" spc="-1" strike="noStrike">
                <a:solidFill>
                  <a:srgbClr val="000000"/>
                </a:solidFill>
                <a:uFill>
                  <a:solidFill>
                    <a:srgbClr val="ffffff"/>
                  </a:solidFill>
                </a:uFill>
                <a:latin typeface="Arial"/>
              </a:rPr>
              <a:t>Principi costituzionali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materia del pubblico impiego non trova una collocazione specifica tra le norme costituzionali, sebbene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ve ne siano alcune che assumono particolare rilevanza in tale ambito. Tra queste ricordiamo: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il principio dell’accesso ai pubblici uffici in condizioni di eguaglianza (art. 51);</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il dovere per i pubblici impiegati di adempiere con onore alle proprie funzioni e di porsi al servizio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esclusivo della Nazione (artt. 54 e 98);</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riserva di legge inerente all’organizzazione dei pubblici uffici e il principio di buon andamento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dell’amministrazione (art. 97);</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responsabilità diretta dei dipendenti pubblici (art. 28)</a:t>
            </a:r>
            <a:endParaRPr b="0" lang="it-IT" sz="1800" spc="-1" strike="noStrike">
              <a:solidFill>
                <a:srgbClr val="000000"/>
              </a:solidFill>
              <a:uFill>
                <a:solidFill>
                  <a:srgbClr val="ffffff"/>
                </a:solidFill>
              </a:uFill>
              <a:latin typeface="Arial"/>
            </a:endParaRPr>
          </a:p>
        </p:txBody>
      </p:sp>
    </p:spTree>
  </p:cSld>
  <p:timing>
    <p:tnLst>
      <p:par>
        <p:cTn id="7" dur="indefinite" restart="never" nodeType="tmRoot">
          <p:childTnLst>
            <p:seq>
              <p:cTn id="8" nodeType="mainSeq"/>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4" name="CustomShape 1"/>
          <p:cNvSpPr/>
          <p:nvPr/>
        </p:nvSpPr>
        <p:spPr>
          <a:xfrm>
            <a:off x="811800" y="1059840"/>
            <a:ext cx="7460280" cy="420012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3. La privatizzazione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marL="343080" indent="-342720" algn="just">
              <a:lnSpc>
                <a:spcPct val="100000"/>
              </a:lnSpc>
              <a:buClr>
                <a:srgbClr val="000000"/>
              </a:buClr>
              <a:buFont typeface="StarSymbol"/>
              <a:buAutoNum type="alphaUcParenR"/>
            </a:pPr>
            <a:r>
              <a:rPr b="0" lang="it-IT" sz="1400" spc="-1" strike="noStrike">
                <a:solidFill>
                  <a:srgbClr val="000000"/>
                </a:solidFill>
                <a:uFill>
                  <a:solidFill>
                    <a:srgbClr val="ffffff"/>
                  </a:solidFill>
                </a:uFill>
                <a:latin typeface="Arial"/>
              </a:rPr>
              <a:t>Profili generali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L’attuale disciplina del lavoro pubblico è contenuta nel D.Lgs. 30-3-2001, n. 165, cd. Testo Unico sul pubblico impiego.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Si tratta del provvedimento che ha consolidato il processo di privatizzazione del lavoro pubblico e che intende perseguire determinati obiettivi fondamentali (art. 1, D.Lgs. 165/2001):</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in primo luogo, la crescita della efficienza delle amministrazioni in relazione a quella dei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corrispondenti uffici e servizi dei Paesi dell’Unione europea, anche mediante il coordinato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sviluppo di sistemi informativi pubblici;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in secondo luogo, la razionalizzazione del costo del lavoro pubblico, mediante il contenimento della spesa complessiva per il personale, diretta e indiretta, entro i vincoli di finanza pubblica;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infine, la migliore utilizzazione delle risorse umane, curando la formazione e lo sviluppo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professionale dei dipendenti, garantendo pari opportunità alle lavoratrici ed ai lavoratori 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applicando condizioni uniformi rispetto a quelle del lavoro privato.</a:t>
            </a:r>
            <a:endParaRPr b="0" lang="it-IT" sz="1800" spc="-1" strike="noStrike">
              <a:solidFill>
                <a:srgbClr val="000000"/>
              </a:solidFill>
              <a:uFill>
                <a:solidFill>
                  <a:srgbClr val="ffffff"/>
                </a:solidFill>
              </a:uFill>
              <a:latin typeface="Arial"/>
            </a:endParaRPr>
          </a:p>
        </p:txBody>
      </p:sp>
    </p:spTree>
  </p:cSld>
  <p:timing>
    <p:tnLst>
      <p:par>
        <p:cTn id="9" dur="indefinite" restart="never" nodeType="tmRoot">
          <p:childTnLst>
            <p:seq>
              <p:cTn id="10" nodeType="mainSeq"/>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5" name="CustomShape 1"/>
          <p:cNvSpPr/>
          <p:nvPr/>
        </p:nvSpPr>
        <p:spPr>
          <a:xfrm>
            <a:off x="410040" y="672840"/>
            <a:ext cx="8408880" cy="569196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4. La riforma Brunetta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fisionomia del lavoro pubblico è stata ridisegnata, successivamente, dalla cd. riforma Brunetta: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L. 4 marzo 2009, n. 15 e il relativo decreto attuativo, D.Lgs. 27-10-2009, n. 150, hanno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dato vita ad una riforma destinata a rivoluzionare il funzionamento dell’amministrazione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italiana, soprattutto nell’ottica dell’aumento di produttività del lavoro pubblico e di una migliore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organizzazione dello stesso sulla base dei principi di efficienza e trasparenza.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Gli aspetti fondamentali di tale riforma sono: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il principio di </a:t>
            </a:r>
            <a:r>
              <a:rPr b="1" lang="it-IT" sz="1400" spc="-1" strike="noStrike">
                <a:solidFill>
                  <a:srgbClr val="000000"/>
                </a:solidFill>
                <a:uFill>
                  <a:solidFill>
                    <a:srgbClr val="ffffff"/>
                  </a:solidFill>
                </a:uFill>
                <a:latin typeface="Arial"/>
              </a:rPr>
              <a:t>trasparenza e la valutazione della performance lavorativa</a:t>
            </a:r>
            <a:r>
              <a:rPr b="0" lang="it-IT" sz="1400" spc="-1" strike="noStrike">
                <a:solidFill>
                  <a:srgbClr val="000000"/>
                </a:solidFill>
                <a:uFill>
                  <a:solidFill>
                    <a:srgbClr val="ffffff"/>
                  </a:solidFill>
                </a:uFill>
                <a:latin typeface="Arial"/>
              </a:rPr>
              <a:t>. La trasparenza è proprio una parole-chiave della riforma: infatti, essa è intesa quale accessibilità totale delle informazioni sull’organizzazione e l’attività delle pubbliche amministrazioni. L’altro profilo portante della riforma riguarda l’attribuzione selettiva degli incentivi economici e di carriera, al fine di premiare i dipendenti capaci e meritevoli;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a:t>
            </a:r>
            <a:r>
              <a:rPr b="1" lang="it-IT" sz="1400" spc="-1" strike="noStrike">
                <a:solidFill>
                  <a:srgbClr val="000000"/>
                </a:solidFill>
                <a:uFill>
                  <a:solidFill>
                    <a:srgbClr val="ffffff"/>
                  </a:solidFill>
                </a:uFill>
                <a:latin typeface="Arial"/>
              </a:rPr>
              <a:t>valorizzazione del merito e gli strumenti di premialità</a:t>
            </a:r>
            <a:r>
              <a:rPr b="0" lang="it-IT" sz="1400" spc="-1" strike="noStrike">
                <a:solidFill>
                  <a:srgbClr val="000000"/>
                </a:solidFill>
                <a:uFill>
                  <a:solidFill>
                    <a:srgbClr val="ffffff"/>
                  </a:solidFill>
                </a:uFill>
                <a:latin typeface="Arial"/>
              </a:rPr>
              <a:t>. Sono stati introdotti strumenti di valutazione del merito e metodi di incentivazione della produttività e della qualità della prestazione lavorativa, sulla base dei principi di selettività e di concorsualità nelle progressioni di carriera nonché nel riconoscimento degli incentivi;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1" lang="it-IT" sz="1400" spc="-1" strike="noStrike">
                <a:solidFill>
                  <a:srgbClr val="000000"/>
                </a:solidFill>
                <a:uFill>
                  <a:solidFill>
                    <a:srgbClr val="ffffff"/>
                  </a:solidFill>
                </a:uFill>
                <a:latin typeface="Arial"/>
              </a:rPr>
              <a:t>le innovazioni in materia di dirigenza e di contrattazione collettiva</a:t>
            </a:r>
            <a:r>
              <a:rPr b="0" lang="it-IT" sz="1400" spc="-1" strike="noStrike">
                <a:solidFill>
                  <a:srgbClr val="000000"/>
                </a:solidFill>
                <a:uFill>
                  <a:solidFill>
                    <a:srgbClr val="ffffff"/>
                  </a:solidFill>
                </a:uFill>
                <a:latin typeface="Arial"/>
              </a:rPr>
              <a:t>; in particolare, il dirigente viene designato quale datore di lavoro nelle PP.AA. e vengono ridefinite le materie attribuite alla contrattazione collettiva;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le </a:t>
            </a:r>
            <a:r>
              <a:rPr b="1" lang="it-IT" sz="1400" spc="-1" strike="noStrike">
                <a:solidFill>
                  <a:srgbClr val="000000"/>
                </a:solidFill>
                <a:uFill>
                  <a:solidFill>
                    <a:srgbClr val="ffffff"/>
                  </a:solidFill>
                </a:uFill>
                <a:latin typeface="Arial"/>
              </a:rPr>
              <a:t>sanzioni disciplinari e le responsabilità dei pubblici dipendenti</a:t>
            </a:r>
            <a:r>
              <a:rPr b="0" lang="it-IT" sz="1400" spc="-1" strike="noStrike">
                <a:solidFill>
                  <a:srgbClr val="000000"/>
                </a:solidFill>
                <a:uFill>
                  <a:solidFill>
                    <a:srgbClr val="ffffff"/>
                  </a:solidFill>
                </a:uFill>
                <a:latin typeface="Arial"/>
              </a:rPr>
              <a:t>. Viene completamente rinnovata la disciplina delle sanzioni disciplinari e del sistema di responsabilità dei dipendenti pubblici, soprattutto in vista della lotta all’assenteismo e alla scarsa produttività.</a:t>
            </a:r>
            <a:endParaRPr b="0" lang="it-IT" sz="1800" spc="-1" strike="noStrike">
              <a:solidFill>
                <a:srgbClr val="000000"/>
              </a:solidFill>
              <a:uFill>
                <a:solidFill>
                  <a:srgbClr val="ffffff"/>
                </a:solidFill>
              </a:uFill>
              <a:latin typeface="Arial"/>
            </a:endParaRPr>
          </a:p>
        </p:txBody>
      </p:sp>
    </p:spTree>
  </p:cSld>
  <p:timing>
    <p:tnLst>
      <p:par>
        <p:cTn id="11" dur="indefinite" restart="never" nodeType="tmRoot">
          <p:childTnLst>
            <p:seq>
              <p:cTn id="12" nodeType="mainSeq"/>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 name="CustomShape 1"/>
          <p:cNvSpPr/>
          <p:nvPr/>
        </p:nvSpPr>
        <p:spPr>
          <a:xfrm>
            <a:off x="461520" y="612360"/>
            <a:ext cx="7998480" cy="3591000"/>
          </a:xfrm>
          <a:prstGeom prst="rect">
            <a:avLst/>
          </a:prstGeom>
          <a:noFill/>
          <a:ln>
            <a:noFill/>
          </a:ln>
        </p:spPr>
        <p:style>
          <a:lnRef idx="0"/>
          <a:fillRef idx="0"/>
          <a:effectRef idx="0"/>
          <a:fontRef idx="minor"/>
        </p:style>
        <p:txBody>
          <a:bodyPr lIns="90000" rIns="90000" tIns="45000" bIns="45000"/>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1" lang="it-IT" sz="1600" spc="-1" strike="noStrike">
                <a:solidFill>
                  <a:srgbClr val="000000"/>
                </a:solidFill>
                <a:uFill>
                  <a:solidFill>
                    <a:srgbClr val="ffffff"/>
                  </a:solidFill>
                </a:uFill>
                <a:latin typeface="Arial"/>
              </a:rPr>
              <a:t>5. Le successive manovre e la riforma Madia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Sull’assetto del lavoro pubblico, poi, hanno profondamente inciso: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da un lato, le manovre economiche che hanno riguardato l’apparato pubblico nel suo complesso con il fine comune di ridurre i costi del settore pubblico (tra queste, si ricorda, in particolare, il D.L. 95/2012, conv. in L. 135/2012, cd. spending review, che ha recato una serie di tagli strutturali rivolti a migliorare la produttività delle diverse articolazioni della pubblica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amministrazione nonché il D.L. 101/2013, conv. in L. 125/2013, cd. decreto salva precari, destinato a ridurre il precariato nella P.A. e di stabilizzare il relativo personale);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dall’altro lato, le normative dirette a recuperare la legalità e l’integrità nell’azione e nell’organizzazione degli apparati pubblici (in tale contesto si cita, tra le altre, la L. 190/2012, cd.</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legge anticorruzione, e il D.P.R. 62/2013, recante il nuovo Codice di comportamento dei pubblici dipendenti, emanato sulla scia della citata legge).</a:t>
            </a:r>
            <a:endParaRPr b="0" lang="it-IT" sz="1800" spc="-1" strike="noStrike">
              <a:solidFill>
                <a:srgbClr val="000000"/>
              </a:solidFill>
              <a:uFill>
                <a:solidFill>
                  <a:srgbClr val="ffffff"/>
                </a:solidFill>
              </a:uFill>
              <a:latin typeface="Arial"/>
            </a:endParaRPr>
          </a:p>
        </p:txBody>
      </p:sp>
    </p:spTree>
  </p:cSld>
  <p:timing>
    <p:tnLst>
      <p:par>
        <p:cTn id="13" dur="indefinite" restart="never" nodeType="tmRoot">
          <p:childTnLst>
            <p:seq>
              <p:cTn id="14" nodeType="mainSeq"/>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7" name="CustomShape 1"/>
          <p:cNvSpPr/>
          <p:nvPr/>
        </p:nvSpPr>
        <p:spPr>
          <a:xfrm>
            <a:off x="649440" y="1505520"/>
            <a:ext cx="7844760" cy="3287160"/>
          </a:xfrm>
          <a:prstGeom prst="rect">
            <a:avLst/>
          </a:prstGeom>
          <a:noFill/>
          <a:ln>
            <a:noFill/>
          </a:ln>
        </p:spPr>
        <p:style>
          <a:lnRef idx="0"/>
          <a:fillRef idx="0"/>
          <a:effectRef idx="0"/>
          <a:fontRef idx="minor"/>
        </p:style>
        <p:txBody>
          <a:bodyPr lIns="90000" rIns="90000" tIns="45000" bIns="45000"/>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pubblica amministrazione ed il settore del lavoro pubblico si trovano, infine, al centro di una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nuova stagione di cambiamenti, inaugurati dal D.L. 90/2014, conv. in L. 114/2014, cd. riforma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Madia, che si colloca esattamente a metà strada tra le esigenze di riduzione dei costi e quelle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semplificazione e contrasto ai fenomeni di malaffare negli uffici pubblici e proseguiti con</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legge delega n. 124 del 2015 e i suoi decreti correttivi, in cui un posto di spicco spetta senza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dubbio al restyling del pubblico impiego.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In attuazione della delega contenuta nella L. 124/2015, il Consiglio dei ministri in data 19 maggio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2017 ha approvato in via definitiva due provvedimenti che impongono importanti cambiamenti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alla disciplina del lavoro alle dipendenze della P.A.: D.Lgs. 75/2017 e D.Lgs. 74/2017.</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 due testi incidono rispettivamente sul T.U. del pubblico impiego, D.Lgs. 165/2001, che è modificato e integrato in più punti, e sul D.Lgs. 150/2009, cd. decreto Brunetta, al fine di realizzare l’obiettivo generale di ottimizzare la produttività del lavoro pubblico e di garantire l’efficienza e la trasparenza delle pubbliche amministrazioni.</a:t>
            </a:r>
            <a:endParaRPr b="0" lang="it-IT" sz="1800" spc="-1" strike="noStrike">
              <a:solidFill>
                <a:srgbClr val="000000"/>
              </a:solidFill>
              <a:uFill>
                <a:solidFill>
                  <a:srgbClr val="ffffff"/>
                </a:solidFill>
              </a:uFill>
              <a:latin typeface="Arial"/>
            </a:endParaRPr>
          </a:p>
        </p:txBody>
      </p:sp>
    </p:spTree>
  </p:cSld>
  <p:timing>
    <p:tnLst>
      <p:par>
        <p:cTn id="15" dur="indefinite" restart="never" nodeType="tmRoot">
          <p:childTnLst>
            <p:seq>
              <p:cTn id="16" nodeType="mainSeq"/>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 name="CustomShape 1"/>
          <p:cNvSpPr/>
          <p:nvPr/>
        </p:nvSpPr>
        <p:spPr>
          <a:xfrm>
            <a:off x="658080" y="1016640"/>
            <a:ext cx="7801920" cy="499212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Tra le novità introdotte con il D.Lgs. 75/2017 si segnalano: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 il superamento del concetto di «dotazione organica» mediante il nuovo strumento del «Piano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Triennale dei fabbisogni», diretto a programmare le assunzioni in base alla situazione di effettiva necessità della P.A.;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b) una decisa accelerazione all’azione disciplinare, attraverso la previsione di una tempistica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certa;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 la previsione di nuove infrazioni disciplinari che comportano il licenziamento (ad esempio,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reiterata e grave violazione alle regole deontologiche, la valutazione negativa della performance per tre anni consecutivi; e per i dirigenti, la mancata attivazione o definizione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procedimenti disciplinari, commessa con dolo o colpa grave);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 la valorizzazione dell’esperienza professionale acquisita da coloro che hanno avuto rapporti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lavoro flessibile con le amministrazioni, ai fini dell’accesso al lavoro pubblico, e della conoscenza delle lingue straniere come requisito per accedere ai concorsi o comunque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titolo di merito valutabile dalle commissioni giudicatrici;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e) la previsione che in caso di licenziamento illegittimo, ai sensi dell’art. 18 L. 300/1970, l’indennizzo contestuale al reintegro nel posto di lavoro non potrà oltrepassare le 24 mensilità;</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f) una maggiore attenzione al tema dell’integrazione dei soggetti disabili nel mondo del lavoro</a:t>
            </a:r>
            <a:endParaRPr b="0" lang="it-IT" sz="1800" spc="-1" strike="noStrike">
              <a:solidFill>
                <a:srgbClr val="000000"/>
              </a:solidFill>
              <a:uFill>
                <a:solidFill>
                  <a:srgbClr val="ffffff"/>
                </a:solidFill>
              </a:uFill>
              <a:latin typeface="Arial"/>
            </a:endParaRPr>
          </a:p>
        </p:txBody>
      </p:sp>
    </p:spTree>
  </p:cSld>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 name="CustomShape 1"/>
          <p:cNvSpPr/>
          <p:nvPr/>
        </p:nvSpPr>
        <p:spPr>
          <a:xfrm>
            <a:off x="700920" y="1607760"/>
            <a:ext cx="8126640" cy="328716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Tra le novità introdotte con il D.Lgs. 74/2017 in merito al D.Lgs. 150/2009, invece, si segnalano: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 la previsione per cui la valutazione della performance dovrà essere effettuata da ogni singola amministrazione «a cascata», con riferimento all’amministrazione nella globalità, alle unità organizzative o aree di responsabilità in cui si suddivide, nonché ai singoli dipendenti o team;</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b) l’attribuzione agli OIV di numerose nuove funzioni, tra cui il compito di verificare l’andamento delle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performance rispetto agli obiettivi pianificati nel periodo di tempo considerato, con il potere di segnalare eventuali interventi correttivi;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 la valutazione positiva della performance, che diviene strumentale all’erogazione di premi e per</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riconoscimento delle progressioni economiche, per l’attribuzione di incarichi di responsabilità al</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personale ed il conferimento degli incarichi dirigenziali; la valutazione negativa, invece, è elemento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valutazione per la responsabilità dirigenziale e rileva a fini disciplinari.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p:txBody>
      </p:sp>
    </p:spTree>
  </p:cSld>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0" name="CustomShape 1"/>
          <p:cNvSpPr/>
          <p:nvPr/>
        </p:nvSpPr>
        <p:spPr>
          <a:xfrm>
            <a:off x="521280" y="1028520"/>
            <a:ext cx="8323200" cy="377388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6. Il sistema delle fonti e la contrattazione collettiva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marL="343080" indent="-342720" algn="just">
              <a:lnSpc>
                <a:spcPct val="100000"/>
              </a:lnSpc>
              <a:buClr>
                <a:srgbClr val="000000"/>
              </a:buClr>
              <a:buFont typeface="StarSymbol"/>
              <a:buAutoNum type="alphaUcParenR"/>
            </a:pPr>
            <a:r>
              <a:rPr b="0" lang="it-IT" sz="1400" spc="-1" strike="noStrike">
                <a:solidFill>
                  <a:srgbClr val="000000"/>
                </a:solidFill>
                <a:uFill>
                  <a:solidFill>
                    <a:srgbClr val="ffffff"/>
                  </a:solidFill>
                </a:uFill>
                <a:latin typeface="Arial"/>
              </a:rPr>
              <a:t>Legge e contratto collettivo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 rapporti di lavoro dei dipendenti delle amministrazioni pubbliche sono disciplinati dalle disposizioni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del capo I, titolo II, del libro V del codice civile e dalle leggi sui rapporti di lavoro subordinato nell’impresa, fatte salve le diverse disposizioni contenute nel D.Lgs. 165/2001 (che costituiscono disposizioni di carattere imperativo). In ciò consiste, essenzialmente, la contrattualizzazione del lavoro pubblico (art. 2, comma 2, D.Lgs. 165/2001).</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B) La contrattazione collettiva nazionale ed integrativa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sistema della contrattazione nel nostro ordinamento si colloca su due piani differenti: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1. contrattazione collettiva nazionale, concernente i singoli comparti del pubblico impiego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2. contrattazione collettiva integrativa, posta a livello di singola amministrazione (questa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corrisponde ai Contratti collettivi aziendali o d’impresa del settore privato).</a:t>
            </a:r>
            <a:endParaRPr b="0" lang="it-IT" sz="1800" spc="-1" strike="noStrike">
              <a:solidFill>
                <a:srgbClr val="000000"/>
              </a:solidFill>
              <a:uFill>
                <a:solidFill>
                  <a:srgbClr val="ffffff"/>
                </a:solidFill>
              </a:uFill>
              <a:latin typeface="Arial"/>
            </a:endParaRPr>
          </a:p>
        </p:txBody>
      </p:sp>
    </p:spTree>
  </p:cSld>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1" name="CustomShape 1"/>
          <p:cNvSpPr/>
          <p:nvPr/>
        </p:nvSpPr>
        <p:spPr>
          <a:xfrm>
            <a:off x="564120" y="1230480"/>
            <a:ext cx="8032680" cy="4565880"/>
          </a:xfrm>
          <a:prstGeom prst="rect">
            <a:avLst/>
          </a:prstGeom>
          <a:noFill/>
          <a:ln>
            <a:noFill/>
          </a:ln>
        </p:spPr>
        <p:style>
          <a:lnRef idx="0"/>
          <a:fillRef idx="0"/>
          <a:effectRef idx="0"/>
          <a:fontRef idx="minor"/>
        </p:style>
        <p:txBody>
          <a:bodyPr lIns="90000" rIns="90000" tIns="45000" bIns="45000"/>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relativa disciplina nel pubblico impiego è contenuta nell’art. 40 D.Lgs. 165/2001, come mod.</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dal D.Lgs. 75/2017, che, in maniera esattamente speculare a quanto esposto in precedenza sulle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novità in ordine al sistema delle fonti e del rapporto legge-contratto, incide anche sulla contrattazione e sul relativo ambito di applicazione.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contrattazione collettiva nazionale, in particolare (art. 40, comma 1, D.Lgs. 165/2001 come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novellato):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disciplina il rapporto di lavoro e le relazioni sindacali e si svolge con le modalità previste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dal D.Lgs. 165/2001;</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è consentita nei limiti previsti dalle norme di legge nelle materie relative alle sanzioni disciplinari,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alla valutazione delle prestazioni ai fini della corresponsione del trattamento accessorio,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della mobilità;</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è esclusa nelle materie attinenti all’organizzazione degli uffici, quelle oggetto di partecipazione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sindacale ai sensi dell’articolo 9, quelle afferenti alle prerogative dirigenziali ai sensi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degli articoli 5, commi 2, 16 e 17, la materia del conferimento e della revoca degli incarichi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dirigenziali, nonché quelle di cui all’articolo 2, comma 1, lettera c), della legge 23 ottobre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1992, n. 421.</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contrattazione collettiva disciplina, in coerenza con il settore privato, la struttura contrattuale,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 rapporti tra i diversi livelli e la durata dei contratti collettivi nazionali ed integrativi.</a:t>
            </a:r>
            <a:endParaRPr b="0" lang="it-IT" sz="1800" spc="-1" strike="noStrike">
              <a:solidFill>
                <a:srgbClr val="000000"/>
              </a:solidFill>
              <a:uFill>
                <a:solidFill>
                  <a:srgbClr val="ffffff"/>
                </a:solidFill>
              </a:uFill>
              <a:latin typeface="Arial"/>
            </a:endParaRPr>
          </a:p>
        </p:txBody>
      </p:sp>
    </p:spTree>
  </p:cSld>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CustomShape 1"/>
          <p:cNvSpPr/>
          <p:nvPr/>
        </p:nvSpPr>
        <p:spPr>
          <a:xfrm>
            <a:off x="606600" y="1676520"/>
            <a:ext cx="8024040" cy="179532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C) I soggetti della contrattazione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L’Agenzia per la rappresentanza negoziale delle pubbliche amministrazioni (ARAN) ha la rappresentanza legale delle pubbliche amministrazioni, esercita a livello nazionale ogni attività relativa alle relazioni sindacali, alla negoziazione dei contratti collettivi e all’assistenza delle pubbliche amministrazioni ai fini dell’uniforme applicazione dei contratti collettivi.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p:txBody>
      </p:sp>
    </p:spTree>
  </p:cSld>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3" name="CustomShape 1"/>
          <p:cNvSpPr/>
          <p:nvPr/>
        </p:nvSpPr>
        <p:spPr>
          <a:xfrm>
            <a:off x="709200" y="1307520"/>
            <a:ext cx="7844760" cy="483876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7. L’accesso ai pubblici uffici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marL="343080" indent="-342720" algn="just">
              <a:lnSpc>
                <a:spcPct val="100000"/>
              </a:lnSpc>
              <a:buClr>
                <a:srgbClr val="000000"/>
              </a:buClr>
              <a:buFont typeface="StarSymbol"/>
              <a:buAutoNum type="alphaUcParenR"/>
            </a:pPr>
            <a:r>
              <a:rPr b="0" lang="it-IT" sz="1400" spc="-1" strike="noStrike">
                <a:solidFill>
                  <a:srgbClr val="000000"/>
                </a:solidFill>
                <a:uFill>
                  <a:solidFill>
                    <a:srgbClr val="ffffff"/>
                  </a:solidFill>
                </a:uFill>
                <a:latin typeface="Arial"/>
              </a:rPr>
              <a:t>Profili generali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Ai sensi dell’art. 97 Cost., comma 4, agli impieghi nelle pubbliche amministrazioni si accede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mediante concorso, salvo i casi stabiliti dalla legge.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concorso pubblico rappresenta, infatti, la forma ordinaria di accesso ai pubblici uffici, quale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procedura strumentale alla efficienza della P.A. (così Corte cost., 19-5-2017, n. 113).</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Le eccezioni alla regola del concorso sono possibili, ma solo se strettamente funzionali al buon andamento della P.A. e se ricorrono peculiari e straordinarie esigenze di interesse pubblico (Corte cost., 1-7- 2013, n. 167).</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Sulla scia della previsione costituzionale, l’art. 35 D.Lgs. 165/2001 dispone che l’assunzione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nelle amministrazioni pubbliche avviene: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tramite procedure selettive volte all’accertamento della professionalità richiesta (concorsi pubblici);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mediante avviamento degli iscritti nelle liste di collocamento (tale modalità di accesso in genere riguarda i profili e le qualifiche per cui è richiesto il solo requisito della scuola dell’obbligo).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Sono poi fatte salve le assunzioni obbligatorie dei soggetti appartenenti a categorie protette (ossia i soggetti disabili, ai sensi della L. 68/1999).</a:t>
            </a:r>
            <a:endParaRPr b="0" lang="it-IT" sz="1800" spc="-1" strike="noStrike">
              <a:solidFill>
                <a:srgbClr val="000000"/>
              </a:solidFill>
              <a:uFill>
                <a:solidFill>
                  <a:srgbClr val="ffffff"/>
                </a:solidFill>
              </a:uFill>
              <a:latin typeface="Arial"/>
            </a:endParaRPr>
          </a:p>
        </p:txBody>
      </p:sp>
    </p:spTree>
  </p:cSld>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4" name="CustomShape 1"/>
          <p:cNvSpPr/>
          <p:nvPr/>
        </p:nvSpPr>
        <p:spPr>
          <a:xfrm>
            <a:off x="538560" y="1228680"/>
            <a:ext cx="7861680" cy="395676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8. Le tipologie contrattuali flessibili e gli incarichi esterni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regola è che le pubbliche amministrazioni assumano esclusivamente con contratti di lavoro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subordinato a tempo indeterminato, seguendo le ordinarie procedure di reclutamento.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Tuttavia, per rispondere a comprovate esigenze di carattere esclusivamente temporaneo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o eccezionale, le stesse possono stipulare contratti di lavoro a tempo determinato, contratti di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formazione e lavoro e contratti di somministrazione di lavoro a tempo determinato, nonché avvalersi delle forme contrattuali flessibili previste dal codice civile e dalle altre leggi sui rapporti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lavoro nell’impresa, esclusivamente nei limiti e con le modalità in cui se ne prevede l’applicazione alle PP.AA. (art. 36, D.Lgs. 165/2001, come mod. dal D.Lgs. 75/2017).</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È importante ricordare, in ogni caso, che la violazione di disposizioni imperative riguardanti l’assunzione o l’impiego di lavoratori, da parte delle pubbliche amministrazioni, non può comportare la costituzione di rapporti di lavoro a tempo indeterminato con le medesime pubbliche amministrazioni, ferma restando ogni responsabilità e sanzione. </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Il lavoratore interessato ha diritto al risarcimento del danno derivante dalla prestazione di lavoro in violazione di disposizioni imperative.</a:t>
            </a:r>
            <a:endParaRPr b="0" lang="it-IT" sz="1800" spc="-1" strike="noStrike">
              <a:solidFill>
                <a:srgbClr val="000000"/>
              </a:solidFill>
              <a:uFill>
                <a:solidFill>
                  <a:srgbClr val="ffffff"/>
                </a:solidFill>
              </a:uFill>
              <a:latin typeface="Arial"/>
            </a:endParaRPr>
          </a:p>
        </p:txBody>
      </p:sp>
    </p:spTree>
  </p:cSld>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 name="CustomShape 1"/>
          <p:cNvSpPr/>
          <p:nvPr/>
        </p:nvSpPr>
        <p:spPr>
          <a:xfrm>
            <a:off x="897480" y="1915560"/>
            <a:ext cx="7468560" cy="222156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Nel pubblico impiego possono aversi anche impieghi part-time e in regime di telelavoro, nonché l’apprendistato, entrato a far parte dei contratti estensibili al lavoro pubblico dapprima con il D.Lgs. 167/2011 (nelle forme dell’apprendistato professionalizzante nonché di alta formazione e ricerca) e poi con il D.Lgs. 81/2015, di attuazione del Jobs Act.</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P.A. può poi ricorrere ad incarichi individuali esterni, affidati a soggetti non facenti parte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del personale in servizio.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Tali contratti possono essere stipulati per fare fronte a specifiche esigenze non fronteggiabili con il personale in servizio, mediante l’utilizzo di soggetti esperti aventi particolare e comprovata specializzazione, anche universitaria (art. 7, comma 6, D.Lgs. 165/2001, mod. dal D.Lgs. 75/2017).</a:t>
            </a:r>
            <a:endParaRPr b="0" lang="it-IT" sz="1800" spc="-1" strike="noStrike">
              <a:solidFill>
                <a:srgbClr val="000000"/>
              </a:solidFill>
              <a:uFill>
                <a:solidFill>
                  <a:srgbClr val="ffffff"/>
                </a:solidFill>
              </a:uFill>
              <a:latin typeface="Arial"/>
            </a:endParaRPr>
          </a:p>
        </p:txBody>
      </p:sp>
    </p:spTree>
  </p:cSld>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 name="CustomShape 1"/>
          <p:cNvSpPr/>
          <p:nvPr/>
        </p:nvSpPr>
        <p:spPr>
          <a:xfrm>
            <a:off x="435960" y="781560"/>
            <a:ext cx="8297640" cy="569196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9. L’organizzazione del personale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marL="343080" indent="-342720" algn="just">
              <a:lnSpc>
                <a:spcPct val="100000"/>
              </a:lnSpc>
              <a:buClr>
                <a:srgbClr val="000000"/>
              </a:buClr>
              <a:buFont typeface="StarSymbol"/>
              <a:buAutoNum type="alphaUcParenR"/>
            </a:pPr>
            <a:r>
              <a:rPr b="0" lang="it-IT" sz="1400" spc="-1" strike="noStrike">
                <a:solidFill>
                  <a:srgbClr val="000000"/>
                </a:solidFill>
                <a:uFill>
                  <a:solidFill>
                    <a:srgbClr val="ffffff"/>
                  </a:solidFill>
                </a:uFill>
                <a:latin typeface="Arial"/>
              </a:rPr>
              <a:t>Dalle dotazioni organiche ai «fabbisogni di personale»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classificazione del personale nella P.A. parte da alcuni concetti chiave: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il </a:t>
            </a:r>
            <a:r>
              <a:rPr b="1" lang="it-IT" sz="1400" spc="-1" strike="noStrike">
                <a:solidFill>
                  <a:srgbClr val="000000"/>
                </a:solidFill>
                <a:uFill>
                  <a:solidFill>
                    <a:srgbClr val="ffffff"/>
                  </a:solidFill>
                </a:uFill>
                <a:latin typeface="Arial"/>
              </a:rPr>
              <a:t>ruolo organico</a:t>
            </a:r>
            <a:r>
              <a:rPr b="0" lang="it-IT" sz="1400" spc="-1" strike="noStrike">
                <a:solidFill>
                  <a:srgbClr val="000000"/>
                </a:solidFill>
                <a:uFill>
                  <a:solidFill>
                    <a:srgbClr val="ffffff"/>
                  </a:solidFill>
                </a:uFill>
                <a:latin typeface="Arial"/>
              </a:rPr>
              <a:t>: ogni amministrazione dispone di un proprio ruolo organico con il numero di posti suddiviso, a sua volta, in posizioni funzionali (mansioni) e posizioni retributive (stipendio).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 ruoli sono permanenti, ossia stabili nel tempo;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a:t>
            </a:r>
            <a:r>
              <a:rPr b="1" lang="it-IT" sz="1400" spc="-1" strike="noStrike">
                <a:solidFill>
                  <a:srgbClr val="000000"/>
                </a:solidFill>
                <a:uFill>
                  <a:solidFill>
                    <a:srgbClr val="ffffff"/>
                  </a:solidFill>
                </a:uFill>
                <a:latin typeface="Arial"/>
              </a:rPr>
              <a:t>dotazione organica</a:t>
            </a:r>
            <a:r>
              <a:rPr b="0" lang="it-IT" sz="1400" spc="-1" strike="noStrike">
                <a:solidFill>
                  <a:srgbClr val="000000"/>
                </a:solidFill>
                <a:uFill>
                  <a:solidFill>
                    <a:srgbClr val="ffffff"/>
                  </a:solidFill>
                </a:uFill>
                <a:latin typeface="Arial"/>
              </a:rPr>
              <a:t>: è l’insieme dei posti assegnati a ciascun ruolo. Le dotazioni vengono ridefinite ogni 3 anni in base all’effettivo fabbisogno delle P.A. e sono attualmente subentrate al previgente criterio dei «carichi di lavoro»;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a:t>
            </a:r>
            <a:r>
              <a:rPr b="1" lang="it-IT" sz="1400" spc="-1" strike="noStrike">
                <a:solidFill>
                  <a:srgbClr val="000000"/>
                </a:solidFill>
                <a:uFill>
                  <a:solidFill>
                    <a:srgbClr val="ffffff"/>
                  </a:solidFill>
                </a:uFill>
                <a:latin typeface="Arial"/>
              </a:rPr>
              <a:t>pianta organica</a:t>
            </a:r>
            <a:r>
              <a:rPr b="0" lang="it-IT" sz="1400" spc="-1" strike="noStrike">
                <a:solidFill>
                  <a:srgbClr val="000000"/>
                </a:solidFill>
                <a:uFill>
                  <a:solidFill>
                    <a:srgbClr val="ffffff"/>
                  </a:solidFill>
                </a:uFill>
                <a:latin typeface="Arial"/>
              </a:rPr>
              <a:t>: nel previgente sistema di classificazione del personale, essa individuava il complesso delle posizioni lavorative previste dal disegno organizzativo dell’ente. Oggi tale concetto è superato a favore di quello di dotazione organica, quale numero complessivo dei posti di cui ogni ente dispone.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In virtù della riserva di legge di cui all’art. 97 Cost., il D.Lgs. 165/2001 precisa che le amministrazioni pubbliche definiscono le linee fondamentali di organizzazione degli uffici, individuano gli uffici di maggiore rilevanza e i modi di conferimento della titolarità degli stessi e determinano le dotazioni organiche complessive (art. 2, comma 1): si tratta dei cd. Atti di macro-organizzazione.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Nell’ambito di tali leggi e atti organizzativi, le determinazioni per l’organizzazione degli uffici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nonché le misure inerenti alla gestione dei rapporti di lavoro e in particolare la direzione e l’organizzazione del lavoro negli uffici (atti di micro-organizzazione) sono assunte dagli organi preposti alla gestione con la capacità e i poteri del privato datore di lavoro (art. 5, comma 4, D.Lgs. 165/2001 come novellato).</a:t>
            </a:r>
            <a:endParaRPr b="0" lang="it-IT" sz="1800" spc="-1" strike="noStrike">
              <a:solidFill>
                <a:srgbClr val="000000"/>
              </a:solidFill>
              <a:uFill>
                <a:solidFill>
                  <a:srgbClr val="ffffff"/>
                </a:solidFill>
              </a:uFill>
              <a:latin typeface="Arial"/>
            </a:endParaRPr>
          </a:p>
        </p:txBody>
      </p:sp>
    </p:spTree>
  </p:cSld>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 name="CustomShape 1"/>
          <p:cNvSpPr/>
          <p:nvPr/>
        </p:nvSpPr>
        <p:spPr>
          <a:xfrm>
            <a:off x="1102320" y="1941120"/>
            <a:ext cx="6887520" cy="200844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Il decreto attuativo della riforma Madia (D.Lgs. 75/2017) ha inciso sulla disciplina dell’organizzazione del personale, passando dal concetto di dotazione organica a quello del fabbisogno di personale come criterio guida nell’organizzazione degli uffici pubblici.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L’attuale versione dell’art. 6 D.Lgs. 165/2001 prevede, infatti, che le amministrazioni pubbliche definiscono l’organizzazione degli uffici in conformità al Piano triennale dei fabbisogni (e non più in riferimento alla dotazione organica), adottando gli atti previsti dai rispettivi ordinamenti previa informazione sindacale (nuovo comma 1).</a:t>
            </a:r>
            <a:endParaRPr b="0" lang="it-IT" sz="1800" spc="-1" strike="noStrike">
              <a:solidFill>
                <a:srgbClr val="000000"/>
              </a:solidFill>
              <a:uFill>
                <a:solidFill>
                  <a:srgbClr val="ffffff"/>
                </a:solidFill>
              </a:uFill>
              <a:latin typeface="Arial"/>
            </a:endParaRPr>
          </a:p>
        </p:txBody>
      </p:sp>
    </p:spTree>
  </p:cSld>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CustomShape 1"/>
          <p:cNvSpPr/>
          <p:nvPr/>
        </p:nvSpPr>
        <p:spPr>
          <a:xfrm>
            <a:off x="709200" y="926640"/>
            <a:ext cx="7938720" cy="505260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a:solidFill>
                  <a:srgbClr val="000000"/>
                </a:solidFill>
                <a:uFill>
                  <a:solidFill>
                    <a:srgbClr val="ffffff"/>
                  </a:solidFill>
                </a:uFill>
                <a:latin typeface="Arial"/>
              </a:rPr>
              <a:t>10.Doveri e diritti del pubblico dipendente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marL="343080" indent="-342720" algn="just">
              <a:lnSpc>
                <a:spcPct val="100000"/>
              </a:lnSpc>
              <a:buClr>
                <a:srgbClr val="000000"/>
              </a:buClr>
              <a:buFont typeface="StarSymbol"/>
              <a:buAutoNum type="alphaUcParenR"/>
            </a:pPr>
            <a:r>
              <a:rPr b="0" lang="it-IT" sz="1400" spc="-1" strike="noStrike">
                <a:solidFill>
                  <a:srgbClr val="000000"/>
                </a:solidFill>
                <a:uFill>
                  <a:solidFill>
                    <a:srgbClr val="ffffff"/>
                  </a:solidFill>
                </a:uFill>
                <a:latin typeface="Arial"/>
              </a:rPr>
              <a:t>Il codice di comportamento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 doveri del dipendente, in genere, possono essere raggruppati in due ampie tipologie. </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prima è di stampo prettamente pubblicistico, riconducibile al dovere di fedeltà alla Repubblica,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sancito dall’art. 51 Cost., ai principi di imparzialità e buon andamento, affermati dall’art. 97</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Cost., e al carattere democratico della Repubblica (art. 1 Cost.), che impone di favorire rapporti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fiducia fra amministrazione e cittadino.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L’altra tipologia si richiama, invece, ai doveri di diligenza, obbedienza e fedeltà sanciti, anche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per il rapporto di lavoro privato, dagli artt. 2104 e 2105 c.c.</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L’art. 54 D.Lgs. 165/2001 (sostituito dalla L. 190/2012), ha attribuito all’esecutivo il compito di definire un </a:t>
            </a:r>
            <a:r>
              <a:rPr b="1" lang="it-IT" sz="1400" spc="-1" strike="noStrike">
                <a:solidFill>
                  <a:srgbClr val="000000"/>
                </a:solidFill>
                <a:uFill>
                  <a:solidFill>
                    <a:srgbClr val="ffffff"/>
                  </a:solidFill>
                </a:uFill>
                <a:latin typeface="Arial"/>
              </a:rPr>
              <a:t>nuovo codice di comportamento dei pubblici dipendenti </a:t>
            </a:r>
            <a:r>
              <a:rPr b="0" lang="it-IT" sz="1400" spc="-1" strike="noStrike">
                <a:solidFill>
                  <a:srgbClr val="000000"/>
                </a:solidFill>
                <a:uFill>
                  <a:solidFill>
                    <a:srgbClr val="ffffff"/>
                  </a:solidFill>
                </a:uFill>
                <a:latin typeface="Arial"/>
              </a:rPr>
              <a:t>per assicurare la qualità dei servizi, la prevenzione della corruzione, il rispetto dei doveri costituzionali di diligenza, lealtà, imparzialità e servizio esclusivo alla cura dell’interesse pubblico. Questo codice deve, poi, essere a sua volta integrato con un codice di comportamento a livello di ogni singola amministrazione.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Esso definisce i doveri minimi di diligenza, realtà, imparzialità e buona condotta che i pubblici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dipendenti sono tenuti ad osservare e introduce, tra l’altro, stringenti divieti a carico dei dipendenti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che non potranno chiedere, sollecitare ed accettare regali o altre utilità, per compiere atti del proprio ufficio</a:t>
            </a:r>
            <a:endParaRPr b="0" lang="it-IT" sz="1800" spc="-1" strike="noStrike">
              <a:solidFill>
                <a:srgbClr val="000000"/>
              </a:solidFill>
              <a:uFill>
                <a:solidFill>
                  <a:srgbClr val="ffffff"/>
                </a:solidFill>
              </a:uFill>
              <a:latin typeface="Arial"/>
            </a:endParaRPr>
          </a:p>
        </p:txBody>
      </p:sp>
    </p:spTree>
  </p:cSld>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9" name="CustomShape 1"/>
          <p:cNvSpPr/>
          <p:nvPr/>
        </p:nvSpPr>
        <p:spPr>
          <a:xfrm>
            <a:off x="939960" y="1066680"/>
            <a:ext cx="7836120" cy="374364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B. La responsabilità dell’impiegato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responsabilità dell’impiegato per l’inosservanza di norme giuridiche può essere: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1" lang="it-IT" sz="1400" spc="-1" strike="noStrike">
                <a:solidFill>
                  <a:srgbClr val="000000"/>
                </a:solidFill>
                <a:uFill>
                  <a:solidFill>
                    <a:srgbClr val="ffffff"/>
                  </a:solidFill>
                </a:uFill>
                <a:latin typeface="Arial"/>
              </a:rPr>
              <a:t>penale</a:t>
            </a:r>
            <a:r>
              <a:rPr b="0" lang="it-IT" sz="1400" spc="-1" strike="noStrike">
                <a:solidFill>
                  <a:srgbClr val="000000"/>
                </a:solidFill>
                <a:uFill>
                  <a:solidFill>
                    <a:srgbClr val="ffffff"/>
                  </a:solidFill>
                </a:uFill>
                <a:latin typeface="Arial"/>
              </a:rPr>
              <a:t>, quando la trasgressione dei doveri di ufficio da parte dell’impiegato assume il carattere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 violazione dell’ordine giuridico generale e si concreta nella figura del reato (es. abuso e omissione di atti d’ufficio, concussione, corruzione etc.);</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1" lang="it-IT" sz="1400" spc="-1" strike="noStrike">
                <a:solidFill>
                  <a:srgbClr val="000000"/>
                </a:solidFill>
                <a:uFill>
                  <a:solidFill>
                    <a:srgbClr val="ffffff"/>
                  </a:solidFill>
                </a:uFill>
                <a:latin typeface="Arial"/>
              </a:rPr>
              <a:t>civile</a:t>
            </a:r>
            <a:r>
              <a:rPr b="0" lang="it-IT" sz="1400" spc="-1" strike="noStrike">
                <a:solidFill>
                  <a:srgbClr val="000000"/>
                </a:solidFill>
                <a:uFill>
                  <a:solidFill>
                    <a:srgbClr val="ffffff"/>
                  </a:solidFill>
                </a:uFill>
                <a:latin typeface="Arial"/>
              </a:rPr>
              <a:t>, quando dalla trasgressione dei doveri d’ufficio derivi un danno per l’ente pubblico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(cd. responsabilità patrimoniale). Essa discende dai principi generali della materia ed ha carattere contrattuale (SANDULLI). La relativa sanzione consiste nell’obbligo di risarcire il danno (sempre che vi sia dolo o colpa);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 </a:t>
            </a:r>
            <a:r>
              <a:rPr b="1" lang="it-IT" sz="1400" spc="-1" strike="noStrike">
                <a:solidFill>
                  <a:srgbClr val="000000"/>
                </a:solidFill>
                <a:uFill>
                  <a:solidFill>
                    <a:srgbClr val="ffffff"/>
                  </a:solidFill>
                </a:uFill>
                <a:latin typeface="Arial"/>
              </a:rPr>
              <a:t>amministrativa</a:t>
            </a:r>
            <a:r>
              <a:rPr b="0" lang="it-IT" sz="1400" spc="-1" strike="noStrike">
                <a:solidFill>
                  <a:srgbClr val="000000"/>
                </a:solidFill>
                <a:uFill>
                  <a:solidFill>
                    <a:srgbClr val="ffffff"/>
                  </a:solidFill>
                </a:uFill>
                <a:latin typeface="Arial"/>
              </a:rPr>
              <a:t>, quando l’inosservanza dolosa o colposa degli obblighi di servizio comporti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un danno patrimoniale all’amministrazione.</a:t>
            </a:r>
            <a:endParaRPr b="0" lang="it-IT" sz="1800" spc="-1" strike="noStrike">
              <a:solidFill>
                <a:srgbClr val="000000"/>
              </a:solidFill>
              <a:uFill>
                <a:solidFill>
                  <a:srgbClr val="ffffff"/>
                </a:solidFill>
              </a:uFill>
              <a:latin typeface="Arial"/>
            </a:endParaRPr>
          </a:p>
        </p:txBody>
      </p:sp>
    </p:spTree>
  </p:cSld>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 name="CustomShape 1"/>
          <p:cNvSpPr/>
          <p:nvPr/>
        </p:nvSpPr>
        <p:spPr>
          <a:xfrm>
            <a:off x="658080" y="963360"/>
            <a:ext cx="7648200" cy="541764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La responsabilità disciplinare e il procedimento disciplinare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responsabilità disciplinare deriva, invece, dalla violazione dei doveri inerenti al rapporto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d’impiego da parte del dipendente.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Al fine di integrare un illecito disciplinare occorre un’azione od omissione, compiuta in violazione di legge, regolamento o contratto e, in particolare, dei doveri previsti da quest’ultimo.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materia delle sanzioni e responsabilità disciplinari rappresenta uno dei principali punti di intervento sia della riforma Brunetta del 2009 che della riforma Madia 2017.</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L’attuale sistema, in particolare, si connota per i seguenti aspetti generali (art. 55 D.Lgs. 165/2001):</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materia disciplinare è regolata dagli artt. 55-55octies D.Lgs. 165/2001, che sono norme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imperative;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violazione dolosa o colposa delle suddette disposizioni, a sua volta, costituisce illecito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disciplinare in capo ai dipendenti preposti alla loro applicazione (si tratta di un’aggiunta operata dalla riforma Madia);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ferma restando la disciplina in materia di responsabilità civile, amministrativa, penale e contabile, ai rapporti di lavoro privatizzati si applica l’articolo 2106 del codice civile e, salvo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quanto previsto dalle disposizioni citate del D.Lgs. 165/2001, la tipologia delle infrazioni e delle relative sanzioni viene definita dai contratti collettivi;</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la pubblicazione sul sito istituzionale dell’amministrazione del codice disciplinare, recante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l’indicazione delle predette infrazioni e relative sanzioni, equivale a tutti gli effetti alla sua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affissione all’ingresso della sede di lavoro.</a:t>
            </a:r>
            <a:endParaRPr b="0" lang="it-IT" sz="1800" spc="-1" strike="noStrike">
              <a:solidFill>
                <a:srgbClr val="000000"/>
              </a:solidFill>
              <a:uFill>
                <a:solidFill>
                  <a:srgbClr val="ffffff"/>
                </a:solidFill>
              </a:uFill>
              <a:latin typeface="Arial"/>
            </a:endParaRPr>
          </a:p>
        </p:txBody>
      </p:sp>
    </p:spTree>
  </p:cSld>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1" name="CustomShape 1"/>
          <p:cNvSpPr/>
          <p:nvPr/>
        </p:nvSpPr>
        <p:spPr>
          <a:xfrm>
            <a:off x="538560" y="1432080"/>
            <a:ext cx="8263440" cy="395676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C) La valutazione della performance e la valorizzazione del merito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Per </a:t>
            </a:r>
            <a:r>
              <a:rPr b="1" lang="it-IT" sz="1400" spc="-1" strike="noStrike" u="sng">
                <a:solidFill>
                  <a:srgbClr val="000000"/>
                </a:solidFill>
                <a:uFill>
                  <a:solidFill>
                    <a:srgbClr val="ffffff"/>
                  </a:solidFill>
                </a:uFill>
                <a:latin typeface="Arial"/>
              </a:rPr>
              <a:t>«valutazione del personale» si intende la procedura diretta ad assicurare che su ogni dipendente si svolga periodicamente un giudizio che serve a valutare e individuarne, secondo criteri omogenei, il rendimento e le caratteristiche che si estrinsecano nell’esecuzione del lavoro.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valutazione come politica del personale è, dunque, strettamente collegata alla misurazione del rendimento del dipendente e l’attuazione di tali fondamentali obiettivi rappresenta uno dei fini primari del decreto Brunetta (D.Lgs. 150/2009) il quale si occupa della disciplina della gestione della performance nonché degli organismi preposti al monitoraggio di quest’ultima.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Si tenga presente che il D.Lgs. 150/2009 è stato incisivamente modificato dal D.Lgs. 74/2017, di attuazione della riforma Madia.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Per quanto riguarda, innanzitutto, la misurazione e la valutazione della performance, è previsto un apposito ciclo di gestione della medesima, destinato all’attuazione di specifici obiettivi, tra cui ricordiamo il miglioramento dello standard dei servizi offerti dalle amministrazioni nonché la crescita delle competenze professionali dei lavoratori pubblici, attraverso la valorizzazione del merito e la predisposizione di premi per il raggiungimento dei risultati stabiliti.</a:t>
            </a:r>
            <a:endParaRPr b="0" lang="it-IT" sz="1800" spc="-1" strike="noStrike">
              <a:solidFill>
                <a:srgbClr val="000000"/>
              </a:solidFill>
              <a:uFill>
                <a:solidFill>
                  <a:srgbClr val="ffffff"/>
                </a:solidFill>
              </a:uFill>
              <a:latin typeface="Arial"/>
            </a:endParaRPr>
          </a:p>
        </p:txBody>
      </p:sp>
    </p:spTree>
  </p:cSld>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2" name="CustomShape 1"/>
          <p:cNvSpPr/>
          <p:nvPr/>
        </p:nvSpPr>
        <p:spPr>
          <a:xfrm>
            <a:off x="401760" y="858960"/>
            <a:ext cx="8408880" cy="286092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Sempre in riferimento al pubblico impiego, poi, è doveroso notare come la </a:t>
            </a:r>
            <a:r>
              <a:rPr b="1" lang="it-IT" sz="1400" spc="-1" strike="noStrike">
                <a:solidFill>
                  <a:srgbClr val="000000"/>
                </a:solidFill>
                <a:uFill>
                  <a:solidFill>
                    <a:srgbClr val="ffffff"/>
                  </a:solidFill>
                </a:uFill>
                <a:latin typeface="Arial"/>
              </a:rPr>
              <a:t>legge di stabilità 2015 </a:t>
            </a:r>
            <a:r>
              <a:rPr b="0" lang="it-IT" sz="1400" spc="-1" strike="noStrike">
                <a:solidFill>
                  <a:srgbClr val="000000"/>
                </a:solidFill>
                <a:uFill>
                  <a:solidFill>
                    <a:srgbClr val="ffffff"/>
                  </a:solidFill>
                </a:uFill>
                <a:latin typeface="Arial"/>
              </a:rPr>
              <a:t>abbia introdotto nuovi limiti alle assunzioni da parte degli enti pubblici, che avrebbero dovuto concludersi nel 2014 e invece proseguiranno anche per l’anno in corso.</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Insieme, è stato definito il </a:t>
            </a:r>
            <a:r>
              <a:rPr b="1" lang="it-IT" sz="1400" spc="-1" strike="noStrike">
                <a:solidFill>
                  <a:srgbClr val="000000"/>
                </a:solidFill>
                <a:uFill>
                  <a:solidFill>
                    <a:srgbClr val="ffffff"/>
                  </a:solidFill>
                </a:uFill>
                <a:latin typeface="Arial"/>
              </a:rPr>
              <a:t>nuovo iter che interesserà i tanti esuberi nella pubblica amministrazione</a:t>
            </a:r>
            <a:r>
              <a:rPr b="0" lang="it-IT" sz="1400" spc="-1" strike="noStrike">
                <a:solidFill>
                  <a:srgbClr val="000000"/>
                </a:solidFill>
                <a:uFill>
                  <a:solidFill>
                    <a:srgbClr val="ffffff"/>
                  </a:solidFill>
                </a:uFill>
                <a:latin typeface="Arial"/>
              </a:rPr>
              <a:t>, conseguenti all’applicazione della riforma Madia del pubblico impiego e le direttive dello stesso ministero della Funzione Pubblica. </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In legge di stabilità 2015, allora, emerge chiaramente come il ricollocamento del personale così come la messa in mobilità che interesserà una larga fetta dei dipendenti delle Province stesse, ma non solo, avranno ulteriori conseguenze sulle capacità di assunzione da parte della PA.</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p:txBody>
      </p:sp>
    </p:spTree>
  </p:cSld>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CustomShape 1"/>
          <p:cNvSpPr/>
          <p:nvPr/>
        </p:nvSpPr>
        <p:spPr>
          <a:xfrm>
            <a:off x="820440" y="1289520"/>
            <a:ext cx="7853400" cy="4352040"/>
          </a:xfrm>
          <a:prstGeom prst="rect">
            <a:avLst/>
          </a:prstGeom>
          <a:noFill/>
          <a:ln>
            <a:noFill/>
          </a:ln>
        </p:spPr>
        <p:style>
          <a:lnRef idx="0"/>
          <a:fillRef idx="0"/>
          <a:effectRef idx="0"/>
          <a:fontRef idx="minor"/>
        </p:style>
        <p:txBody>
          <a:bodyPr lIns="90000" rIns="90000" tIns="45000" bIns="45000"/>
          <a:p>
            <a:pPr algn="just">
              <a:lnSpc>
                <a:spcPct val="100000"/>
              </a:lnSpc>
            </a:pPr>
            <a:r>
              <a:rPr b="0" lang="it-IT" sz="1400" spc="-1" strike="noStrike">
                <a:solidFill>
                  <a:srgbClr val="000000"/>
                </a:solidFill>
                <a:uFill>
                  <a:solidFill>
                    <a:srgbClr val="ffffff"/>
                  </a:solidFill>
                </a:uFill>
                <a:latin typeface="Arial"/>
              </a:rPr>
              <a:t>La mobilità è una vicenda modificativa del rapporto di impiego che si distingue, a sua volta, in</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due tipologie: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individuale: comporta il passaggio di singoli dipendenti che ne fanno richiesta da un’amministrazione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ad un’altra;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 </a:t>
            </a:r>
            <a:r>
              <a:rPr b="0" lang="it-IT" sz="1400" spc="-1" strike="noStrike">
                <a:solidFill>
                  <a:srgbClr val="000000"/>
                </a:solidFill>
                <a:uFill>
                  <a:solidFill>
                    <a:srgbClr val="ffffff"/>
                  </a:solidFill>
                </a:uFill>
                <a:latin typeface="Arial"/>
              </a:rPr>
              <a:t>collettiva: concerne, invece, i casi di eccedenza di personale.</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 Mobilità individuale </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Ai sensi dell’art. 30 T.U. pubblico impiego (come novellato) le amministrazioni possono ricoprire</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posti vacanti in organico mediante passaggio diretto di dipendenti, appartenenti a una qualifica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corrispondente e in servizio presso altre amministrazioni, che facciano domanda di trasferimento,</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previo assenso dell’amministrazione di appartenenza: si tratta della mobilità volontaria (comma 1).</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B) La mobilità collettiva</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mobilità collettiva, invece, riguarda i casi di eccedenza di personale (art. 33 D.Lgs. 165/2001).</a:t>
            </a: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Le amministrazioni, difatti, ogni anno devono verificare l’esistenza di eventuali situazioni di soprannumero o, comunque, di eccedenze di personale, in relazione alle esigenze funzionali o alla situazione finanziaria.</a:t>
            </a:r>
            <a:endParaRPr b="0" lang="it-IT" sz="1800" spc="-1" strike="noStrike">
              <a:solidFill>
                <a:srgbClr val="000000"/>
              </a:solidFill>
              <a:uFill>
                <a:solidFill>
                  <a:srgbClr val="ffffff"/>
                </a:solidFill>
              </a:uFill>
              <a:latin typeface="Arial"/>
            </a:endParaRPr>
          </a:p>
        </p:txBody>
      </p:sp>
    </p:spTree>
  </p:cSld>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4" name="CustomShape 1"/>
          <p:cNvSpPr/>
          <p:nvPr/>
        </p:nvSpPr>
        <p:spPr>
          <a:xfrm>
            <a:off x="555480" y="1605600"/>
            <a:ext cx="8083800" cy="349740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600" spc="-1" strike="noStrike" u="sng">
                <a:solidFill>
                  <a:srgbClr val="ff0000"/>
                </a:solidFill>
                <a:uFill>
                  <a:solidFill>
                    <a:srgbClr val="ffffff"/>
                  </a:solidFill>
                </a:uFill>
                <a:latin typeface="Arial"/>
              </a:rPr>
              <a:t>La sentenza della Corte Costituzionale 251/2016</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600" spc="-1" strike="noStrike">
                <a:solidFill>
                  <a:srgbClr val="000000"/>
                </a:solidFill>
                <a:uFill>
                  <a:solidFill>
                    <a:srgbClr val="ffffff"/>
                  </a:solidFill>
                </a:uFill>
                <a:latin typeface="Arial"/>
              </a:rPr>
              <a:t>La sentenza della Corte Costituzionale 251/2016 ha giudicato incostituzionali alcuni articoli della Riforma Madia, che prevedevano una semplice acquisizione del parere della Conferenza Stato-Regioni e non una vera e propria intesa per l'approvazione di quattro decreti attuativi. In particolare, a seguito della Sentenza, il Governo ha lasciato scadere i termini della delega per l'approvazione dei decreti di riforma della Dirigenza e dei servizi pubblici locali, che peraltro stavano per essere approvati. </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600" spc="-1" strike="noStrike">
                <a:solidFill>
                  <a:srgbClr val="000000"/>
                </a:solidFill>
                <a:uFill>
                  <a:solidFill>
                    <a:srgbClr val="ffffff"/>
                  </a:solidFill>
                </a:uFill>
                <a:latin typeface="Arial"/>
              </a:rPr>
              <a:t>Ha poi varato tre decreti correttivi del D.Lgs. 116/2016 (licenziamento disciplinare), del D.Lgs. 171/2017 (Dirigenza sanitaria) e del D.Lgs. 175/2016 (TU società a partecipazione pubblica), acquisendo l’intesa della Conferenza Unificata e i pareri delle competenti Commissioni parlamentari.</a:t>
            </a:r>
            <a:endParaRPr b="0" lang="it-IT" sz="1800" spc="-1" strike="noStrike">
              <a:solidFill>
                <a:srgbClr val="000000"/>
              </a:solidFill>
              <a:uFill>
                <a:solidFill>
                  <a:srgbClr val="ffffff"/>
                </a:solidFill>
              </a:uFill>
              <a:latin typeface="Arial"/>
            </a:endParaRPr>
          </a:p>
          <a:p>
            <a:pPr>
              <a:lnSpc>
                <a:spcPct val="100000"/>
              </a:lnSpc>
            </a:pPr>
            <a:endParaRPr b="0" lang="it-IT" sz="1800" spc="-1" strike="noStrike">
              <a:solidFill>
                <a:srgbClr val="000000"/>
              </a:solidFill>
              <a:uFill>
                <a:solidFill>
                  <a:srgbClr val="ffffff"/>
                </a:solidFill>
              </a:uFill>
              <a:latin typeface="Arial"/>
            </a:endParaRPr>
          </a:p>
        </p:txBody>
      </p:sp>
    </p:spTree>
  </p:cSld>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5" name="CustomShape 1"/>
          <p:cNvSpPr/>
          <p:nvPr/>
        </p:nvSpPr>
        <p:spPr>
          <a:xfrm>
            <a:off x="734760" y="1057680"/>
            <a:ext cx="7853400" cy="4565160"/>
          </a:xfrm>
          <a:prstGeom prst="rect">
            <a:avLst/>
          </a:prstGeom>
          <a:noFill/>
          <a:ln>
            <a:noFill/>
          </a:ln>
        </p:spPr>
        <p:style>
          <a:lnRef idx="0"/>
          <a:fillRef idx="0"/>
          <a:effectRef idx="0"/>
          <a:fontRef idx="minor"/>
        </p:style>
        <p:txBody>
          <a:bodyPr lIns="90000" rIns="90000" tIns="45000" bIns="45000"/>
          <a:p>
            <a:pPr algn="just">
              <a:lnSpc>
                <a:spcPct val="100000"/>
              </a:lnSpc>
            </a:pPr>
            <a:r>
              <a:rPr b="1" lang="it-IT" sz="1400" spc="-1" strike="noStrike">
                <a:solidFill>
                  <a:srgbClr val="000000"/>
                </a:solidFill>
                <a:uFill>
                  <a:solidFill>
                    <a:srgbClr val="ffffff"/>
                  </a:solidFill>
                </a:uFill>
                <a:latin typeface="Arial"/>
              </a:rPr>
              <a:t>IN CONCLUSIONE … </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 riforma del pubblico impiego ha introdotto importanti novità che ampliano i margini della contrattazione collettiva, modificano le disposizioni sui procedimenti e sulle sanzioni disciplinari nonché le nuove regole dettate per la costituzione del fondo per la contrattazione decentrata. Inoltre, viene modificata la materia delle dotazioni organiche, anche se con molta timidezza, e delle procedure per le assunzioni, ivi comprese quelle flessibili.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a:p>
            <a:pPr algn="just">
              <a:lnSpc>
                <a:spcPct val="100000"/>
              </a:lnSpc>
            </a:pPr>
            <a:r>
              <a:rPr b="0" lang="it-IT" sz="1400" spc="-1" strike="noStrike">
                <a:solidFill>
                  <a:srgbClr val="000000"/>
                </a:solidFill>
                <a:uFill>
                  <a:solidFill>
                    <a:srgbClr val="ffffff"/>
                  </a:solidFill>
                </a:uFill>
                <a:latin typeface="Arial"/>
              </a:rPr>
              <a:t>L’ampia possibilità offerta alle pubbliche amministrazioni di stabilizzare i lavoratori precari è senza alcun dubbio la misura di maggiore rilievo contenuta nel decreto legislativo di riforma del pubblico impiego, cioè la revisione del d.lgs. n. 165/2001, sulla base della delega contenuta nell’art. 17 della legge n. 124/2015, la c.d. riforma Madia. Accanto a questa misura non si può mancare di sottolineare le importanti novità che ampliano i margini della contrattazione collettiva, le modifiche alle disposizioni sui procedimenti e sulle sanzioni disciplinari (in particolare con l’ampliamento in tutti gli enti dei compiti degli uffici per i procedimenti disciplinari), nonché le nuove regole dettate per la costituzione del fondo per la contrattazione decentrata, le novità in materia di dotazioni organiche, anche se con molta timidezza, di procedure per le assunzioni, ivi comprese quelle flessibili. Tra le misure attese si deve sottolineare che le disposizioni dettate in materia di sanatoria della contrattazione decentrata illegittima introducono pochi elementi di novità rilevanti.</a:t>
            </a:r>
            <a:endParaRPr b="0" lang="it-IT" sz="1800" spc="-1" strike="noStrike">
              <a:solidFill>
                <a:srgbClr val="000000"/>
              </a:solidFill>
              <a:uFill>
                <a:solidFill>
                  <a:srgbClr val="ffffff"/>
                </a:solidFill>
              </a:uFill>
              <a:latin typeface="Arial"/>
            </a:endParaRPr>
          </a:p>
          <a:p>
            <a:pPr algn="just">
              <a:lnSpc>
                <a:spcPct val="100000"/>
              </a:lnSpc>
            </a:pPr>
            <a:endParaRPr b="0" lang="it-IT" sz="1800" spc="-1" strike="noStrike">
              <a:solidFill>
                <a:srgbClr val="000000"/>
              </a:solidFill>
              <a:uFill>
                <a:solidFill>
                  <a:srgbClr val="ffffff"/>
                </a:solidFill>
              </a:uFill>
              <a:latin typeface="Arial"/>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634</TotalTime>
  <Application>LibreOffice/5.2.3.3$Windows_x86 LibreOffice_project/d54a8868f08a7b39642414cf2c8ef2f228f780cf</Application>
  <Words>4644</Words>
  <Paragraphs>296</Paragraphs>
  <Company>Manpower Italia</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2014-09-16T09:32:13Z</dcterms:created>
  <dc:creator>SACCHIERI LUCA</dc:creator>
  <dc:description/>
  <dc:language>it-IT</dc:language>
  <cp:lastModifiedBy>FRANCESCO PANTALEO</cp:lastModifiedBy>
  <cp:lastPrinted>2013-01-25T15:58:54Z</cp:lastPrinted>
  <dcterms:modified xsi:type="dcterms:W3CDTF">2018-09-17T18:52:25Z</dcterms:modified>
  <cp:revision>63</cp:revision>
  <dc:subject/>
  <dc:title>Diapositiva 1</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Company">
    <vt:lpwstr>Manpower Italia</vt:lpwstr>
  </property>
  <property fmtid="{D5CDD505-2E9C-101B-9397-08002B2CF9AE}" pid="4" name="ContentTypeId">
    <vt:lpwstr>0x01010026FB2A65DDCBE24982D2CBFB79292353</vt:lpwstr>
  </property>
  <property fmtid="{D5CDD505-2E9C-101B-9397-08002B2CF9AE}" pid="5" name="HiddenSlides">
    <vt:i4>0</vt:i4>
  </property>
  <property fmtid="{D5CDD505-2E9C-101B-9397-08002B2CF9AE}" pid="6" name="HyperlinksChanged">
    <vt:bool>0</vt:bool>
  </property>
  <property fmtid="{D5CDD505-2E9C-101B-9397-08002B2CF9AE}" pid="7" name="LinksUpToDate">
    <vt:bool>0</vt:bool>
  </property>
  <property fmtid="{D5CDD505-2E9C-101B-9397-08002B2CF9AE}" pid="8" name="MMClips">
    <vt:i4>0</vt:i4>
  </property>
  <property fmtid="{D5CDD505-2E9C-101B-9397-08002B2CF9AE}" pid="9" name="Notes">
    <vt:i4>0</vt:i4>
  </property>
  <property fmtid="{D5CDD505-2E9C-101B-9397-08002B2CF9AE}" pid="10" name="PresentationFormat">
    <vt:lpwstr>Presentazione su schermo (4:3)</vt:lpwstr>
  </property>
  <property fmtid="{D5CDD505-2E9C-101B-9397-08002B2CF9AE}" pid="11" name="ScaleCrop">
    <vt:bool>0</vt:bool>
  </property>
  <property fmtid="{D5CDD505-2E9C-101B-9397-08002B2CF9AE}" pid="12" name="ShareDoc">
    <vt:bool>0</vt:bool>
  </property>
  <property fmtid="{D5CDD505-2E9C-101B-9397-08002B2CF9AE}" pid="13" name="Slides">
    <vt:i4>26</vt:i4>
  </property>
  <property fmtid="{D5CDD505-2E9C-101B-9397-08002B2CF9AE}" pid="14" name="_dlc_DocId">
    <vt:lpwstr>EDDMX467K6W5-35-2</vt:lpwstr>
  </property>
  <property fmtid="{D5CDD505-2E9C-101B-9397-08002B2CF9AE}" pid="15" name="_dlc_DocIdItemGuid">
    <vt:lpwstr>74ac1c32-bb4c-4387-bbec-5731cf052527</vt:lpwstr>
  </property>
  <property fmtid="{D5CDD505-2E9C-101B-9397-08002B2CF9AE}" pid="16" name="_dlc_DocIdUrl">
    <vt:lpwstr>https://intranet.manpower.com/futurskill/_layouts/DocIdRedir.aspx?ID=EDDMX467K6W5-35-2, EDDMX467K6W5-35-2</vt:lpwstr>
  </property>
</Properties>
</file>